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256" r:id="rId6"/>
    <p:sldId id="300" r:id="rId8"/>
    <p:sldId id="298" r:id="rId9"/>
    <p:sldId id="325" r:id="rId10"/>
    <p:sldId id="334" r:id="rId11"/>
    <p:sldId id="320" r:id="rId12"/>
    <p:sldId id="316" r:id="rId13"/>
    <p:sldId id="303" r:id="rId14"/>
    <p:sldId id="301" r:id="rId15"/>
    <p:sldId id="310" r:id="rId16"/>
    <p:sldId id="305" r:id="rId17"/>
    <p:sldId id="257" r:id="rId18"/>
    <p:sldId id="333" r:id="rId19"/>
    <p:sldId id="314" r:id="rId20"/>
    <p:sldId id="270" r:id="rId21"/>
    <p:sldId id="259" r:id="rId22"/>
    <p:sldId id="279" r:id="rId23"/>
    <p:sldId id="290" r:id="rId24"/>
    <p:sldId id="286" r:id="rId25"/>
    <p:sldId id="271" r:id="rId26"/>
    <p:sldId id="272" r:id="rId27"/>
    <p:sldId id="287" r:id="rId28"/>
    <p:sldId id="278" r:id="rId29"/>
    <p:sldId id="280" r:id="rId30"/>
    <p:sldId id="281" r:id="rId31"/>
    <p:sldId id="274" r:id="rId32"/>
    <p:sldId id="326" r:id="rId33"/>
    <p:sldId id="329" r:id="rId34"/>
    <p:sldId id="330" r:id="rId35"/>
    <p:sldId id="276" r:id="rId36"/>
    <p:sldId id="277" r:id="rId37"/>
    <p:sldId id="291" r:id="rId38"/>
    <p:sldId id="289" r:id="rId39"/>
    <p:sldId id="327" r:id="rId40"/>
    <p:sldId id="328" r:id="rId41"/>
    <p:sldId id="295" r:id="rId42"/>
  </p:sldIdLst>
  <p:sldSz cx="9144000" cy="5143500" type="screen16x9"/>
  <p:notesSz cx="6858000" cy="9144000"/>
  <p:embeddedFontLst>
    <p:embeddedFont>
      <p:font typeface="Calibri" panose="020F0502020204030204"/>
      <p:regular r:id="rId46"/>
    </p:embeddedFont>
    <p:embeddedFont>
      <p:font typeface="Calibri" panose="020F0502020204030204" pitchFamily="34" charset="0"/>
      <p:regular r:id="rId47"/>
    </p:embeddedFont>
    <p:embeddedFont>
      <p:font typeface="Helvetica Neue" panose="020B0604020202020204"/>
      <p:regular r:id="rId48"/>
    </p:embeddedFont>
    <p:embeddedFont>
      <p:font typeface="Helvetica" pitchFamily="2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510D"/>
    <a:srgbClr val="6B7742"/>
    <a:srgbClr val="97C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1"/>
    <p:restoredTop sz="82282"/>
  </p:normalViewPr>
  <p:slideViewPr>
    <p:cSldViewPr snapToGrid="0">
      <p:cViewPr varScale="1">
        <p:scale>
          <a:sx n="125" d="100"/>
          <a:sy n="125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9B7DF-8CA0-B044-963A-44E401C66957}" type="doc">
      <dgm:prSet loTypeId="urn:microsoft.com/office/officeart/2009/3/layout/Descending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3A29C2-1247-2543-B152-0EC1F8ACB376}">
      <dgm:prSet phldrT="[Text]" custT="1"/>
      <dgm:spPr/>
      <dgm:t>
        <a:bodyPr/>
        <a:lstStyle/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kern="1200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kern="1200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b="1" i="0" u="none" strike="noStrike" kern="1200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2 (2014) </a:t>
          </a:r>
        </a:p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Initiation </a:t>
          </a:r>
          <a:r>
            <a:rPr lang="en-GB" sz="1400" kern="12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d’une</a:t>
          </a:r>
          <a:r>
            <a:rPr lang="en-GB" sz="1400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proc</a:t>
          </a:r>
          <a:r>
            <a:rPr lang="en-US" sz="1400" kern="12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dure de </a:t>
          </a:r>
          <a:r>
            <a:rPr lang="en-GB" sz="1400" kern="12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cadrage</a:t>
          </a:r>
          <a:endParaRPr lang="en-US" sz="1400" kern="1200" dirty="0"/>
        </a:p>
      </dgm:t>
    </dgm:pt>
    <dgm:pt modelId="{554B2938-DE60-D348-8BED-E6882C65B7F5}" cxnId="{867123EB-E041-DD44-B475-72B5E6DB8719}" type="parTrans">
      <dgm:prSet/>
      <dgm:spPr/>
      <dgm:t>
        <a:bodyPr/>
        <a:lstStyle/>
        <a:p>
          <a:endParaRPr lang="en-US"/>
        </a:p>
      </dgm:t>
    </dgm:pt>
    <dgm:pt modelId="{1676C4AE-D2C4-7F48-A3CC-2D54178C682F}" cxnId="{867123EB-E041-DD44-B475-72B5E6DB8719}" type="sibTrans">
      <dgm:prSet/>
      <dgm:spPr/>
      <dgm:t>
        <a:bodyPr/>
        <a:lstStyle/>
        <a:p>
          <a:endParaRPr lang="en-US"/>
        </a:p>
      </dgm:t>
    </dgm:pt>
    <dgm:pt modelId="{4A851A06-3C39-1344-906B-2A8411A8483B}">
      <dgm:prSet phldrT="[Text]" custT="1"/>
      <dgm:spPr/>
      <dgm:t>
        <a:bodyPr/>
        <a:lstStyle/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4 (2016) </a:t>
          </a:r>
        </a:p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Approbation du rapport de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cadrage</a:t>
          </a:r>
          <a:endParaRPr lang="en-US" sz="1400" dirty="0"/>
        </a:p>
      </dgm:t>
    </dgm:pt>
    <dgm:pt modelId="{410BCF0B-29D8-3249-94CA-5B1C796BCA2B}" cxnId="{0D987B6D-5B47-A648-8E4A-987C94F6D0D5}" type="parTrans">
      <dgm:prSet/>
      <dgm:spPr/>
      <dgm:t>
        <a:bodyPr/>
        <a:lstStyle/>
        <a:p>
          <a:endParaRPr lang="en-US"/>
        </a:p>
      </dgm:t>
    </dgm:pt>
    <dgm:pt modelId="{EB41FFC4-030C-C444-872C-F1DC934BCE66}" cxnId="{0D987B6D-5B47-A648-8E4A-987C94F6D0D5}" type="sibTrans">
      <dgm:prSet/>
      <dgm:spPr>
        <a:solidFill>
          <a:srgbClr val="6B7742"/>
        </a:solidFill>
      </dgm:spPr>
      <dgm:t>
        <a:bodyPr/>
        <a:lstStyle/>
        <a:p>
          <a:endParaRPr lang="en-US"/>
        </a:p>
      </dgm:t>
    </dgm:pt>
    <dgm:pt modelId="{F0AA9BEB-ABBF-B842-9844-5D8DA1913193}">
      <dgm:prSet phldrT="[Text]" custT="1"/>
      <dgm:spPr/>
      <dgm:t>
        <a:bodyPr/>
        <a:lstStyle/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6 (2018)</a:t>
          </a:r>
        </a:p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Approbation du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lancement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EEE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suivant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la 7e session de la Pl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ni</a:t>
          </a:r>
          <a:r>
            <a:rPr lang="en-US" sz="1400" b="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rPr>
            <a:t>è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re</a:t>
          </a:r>
          <a:endParaRPr lang="en-US" sz="1400" dirty="0"/>
        </a:p>
      </dgm:t>
    </dgm:pt>
    <dgm:pt modelId="{AFAC679E-1107-3E4C-B3A3-73A5B0C3E469}" cxnId="{A3B9942D-4537-374B-94B5-0FCDE4A55C03}" type="parTrans">
      <dgm:prSet/>
      <dgm:spPr/>
      <dgm:t>
        <a:bodyPr/>
        <a:lstStyle/>
        <a:p>
          <a:endParaRPr lang="en-US"/>
        </a:p>
      </dgm:t>
    </dgm:pt>
    <dgm:pt modelId="{EC80F816-00E1-9B49-8612-E373CE3DEC0F}" cxnId="{A3B9942D-4537-374B-94B5-0FCDE4A55C03}" type="sibTrans">
      <dgm:prSet/>
      <dgm:spPr>
        <a:solidFill>
          <a:srgbClr val="6B7742"/>
        </a:solidFill>
      </dgm:spPr>
      <dgm:t>
        <a:bodyPr/>
        <a:lstStyle/>
        <a:p>
          <a:endParaRPr lang="en-US"/>
        </a:p>
      </dgm:t>
    </dgm:pt>
    <dgm:pt modelId="{44F22B7F-39B0-C342-9842-1D1CC6F112E8}">
      <dgm:prSet phldrT="[Text]" custT="1"/>
      <dgm:spPr/>
      <dgm:t>
        <a:bodyPr/>
        <a:lstStyle/>
        <a:p>
          <a:pPr>
            <a:buClr>
              <a:srgbClr val="047473"/>
            </a:buClr>
            <a:buSzPts val="1400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 7 (2019) </a:t>
          </a:r>
        </a:p>
        <a:p>
          <a:pPr>
            <a:buClr>
              <a:srgbClr val="047473"/>
            </a:buClr>
            <a:buSzPts val="1400"/>
          </a:pP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mondiale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l’IPBES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reconnait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les EEE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comme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l’un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des 5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principaux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facteurs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perte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la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biodiversit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.</a:t>
          </a:r>
        </a:p>
        <a:p>
          <a:pPr>
            <a:buClr>
              <a:srgbClr val="047473"/>
            </a:buClr>
            <a:buSzPts val="1400"/>
          </a:pP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Lancement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EEE</a:t>
          </a:r>
          <a:endParaRPr lang="en-US" sz="1400" dirty="0"/>
        </a:p>
      </dgm:t>
    </dgm:pt>
    <dgm:pt modelId="{DFE1A697-D612-2042-89C5-7BE32575AE15}" cxnId="{C8C8A924-75D5-3646-A8BE-4B00B56653D3}" type="parTrans">
      <dgm:prSet/>
      <dgm:spPr/>
      <dgm:t>
        <a:bodyPr/>
        <a:lstStyle/>
        <a:p>
          <a:endParaRPr lang="en-US"/>
        </a:p>
      </dgm:t>
    </dgm:pt>
    <dgm:pt modelId="{E1B50714-013D-914E-BE3E-6B9D8F0CB4AC}" cxnId="{C8C8A924-75D5-3646-A8BE-4B00B56653D3}" type="sibTrans">
      <dgm:prSet/>
      <dgm:spPr>
        <a:solidFill>
          <a:srgbClr val="6B7742"/>
        </a:solidFill>
      </dgm:spPr>
      <dgm:t>
        <a:bodyPr/>
        <a:lstStyle/>
        <a:p>
          <a:endParaRPr lang="en-US"/>
        </a:p>
      </dgm:t>
    </dgm:pt>
    <dgm:pt modelId="{1D464550-60E9-0A44-AF5A-0D01C8653E1A}">
      <dgm:prSet phldrT="[Text]" custT="1"/>
      <dgm:spPr/>
      <dgm:t>
        <a:bodyPr/>
        <a:lstStyle/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Helvetica" pitchFamily="2" charset="0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dirty="0">
              <a:solidFill>
                <a:srgbClr val="C00000"/>
              </a:solidFill>
              <a:latin typeface="Helvetica" pitchFamily="2" charset="0"/>
              <a:ea typeface="Calibri" panose="020F0502020204030204"/>
              <a:cs typeface="Calibri" panose="020F0502020204030204"/>
              <a:sym typeface="Calibri" panose="020F0502020204030204"/>
            </a:rPr>
            <a:t> 10</a:t>
          </a:r>
          <a:r>
            <a:rPr lang="en-GB" sz="1400" b="1" i="0" u="none" strike="noStrike" cap="none" dirty="0">
              <a:solidFill>
                <a:srgbClr val="C00000"/>
              </a:solidFill>
              <a:latin typeface="Helvetica" pitchFamily="2" charset="0"/>
              <a:ea typeface="Calibri" panose="020F0502020204030204"/>
              <a:cs typeface="Calibri" panose="020F0502020204030204"/>
              <a:sym typeface="Calibri" panose="020F0502020204030204"/>
            </a:rPr>
            <a:t> (2023)</a:t>
          </a:r>
        </a:p>
        <a:p>
          <a:pPr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Calibri" panose="020F0502020204030204"/>
            </a:rPr>
            <a:t>Approbation de 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EEE</a:t>
          </a:r>
          <a:endParaRPr lang="en-US" sz="1400" dirty="0">
            <a:latin typeface="Helvetica" pitchFamily="2" charset="0"/>
          </a:endParaRPr>
        </a:p>
      </dgm:t>
    </dgm:pt>
    <dgm:pt modelId="{279BD34D-1E9B-D345-8654-2CF657C7A88E}" cxnId="{472BB126-9AC8-3D4B-AB96-4855778A687D}" type="parTrans">
      <dgm:prSet/>
      <dgm:spPr/>
      <dgm:t>
        <a:bodyPr/>
        <a:lstStyle/>
        <a:p>
          <a:endParaRPr lang="en-US"/>
        </a:p>
      </dgm:t>
    </dgm:pt>
    <dgm:pt modelId="{8715B547-BDEC-BB43-A449-8B9FDC777A8C}" cxnId="{472BB126-9AC8-3D4B-AB96-4855778A687D}" type="sibTrans">
      <dgm:prSet/>
      <dgm:spPr/>
      <dgm:t>
        <a:bodyPr/>
        <a:lstStyle/>
        <a:p>
          <a:endParaRPr lang="en-US"/>
        </a:p>
      </dgm:t>
    </dgm:pt>
    <dgm:pt modelId="{64112D30-9B0F-7243-8EDC-4CEC5D770943}" type="pres">
      <dgm:prSet presAssocID="{D7E9B7DF-8CA0-B044-963A-44E401C66957}" presName="Name0" presStyleCnt="0">
        <dgm:presLayoutVars>
          <dgm:chMax val="7"/>
          <dgm:chPref val="5"/>
        </dgm:presLayoutVars>
      </dgm:prSet>
      <dgm:spPr/>
    </dgm:pt>
    <dgm:pt modelId="{71C754DF-8915-9840-A762-8EDD5B64D1B6}" type="pres">
      <dgm:prSet presAssocID="{D7E9B7DF-8CA0-B044-963A-44E401C66957}" presName="arrowNode" presStyleLbl="node1" presStyleIdx="0" presStyleCnt="1"/>
      <dgm:spPr>
        <a:solidFill>
          <a:srgbClr val="C00000"/>
        </a:solidFill>
      </dgm:spPr>
    </dgm:pt>
    <dgm:pt modelId="{53AF60A2-F087-C842-9EB4-03F4F7B7681A}" type="pres">
      <dgm:prSet presAssocID="{C13A29C2-1247-2543-B152-0EC1F8ACB376}" presName="txNode1" presStyleLbl="revTx" presStyleIdx="0" presStyleCnt="5" custScaleX="189240" custScaleY="86374" custLinFactNeighborX="-45638" custLinFactNeighborY="12110">
        <dgm:presLayoutVars>
          <dgm:bulletEnabled val="1"/>
        </dgm:presLayoutVars>
      </dgm:prSet>
      <dgm:spPr/>
    </dgm:pt>
    <dgm:pt modelId="{0482C723-3C78-EA46-9126-69D18BCD9087}" type="pres">
      <dgm:prSet presAssocID="{4A851A06-3C39-1344-906B-2A8411A8483B}" presName="txNode2" presStyleLbl="revTx" presStyleIdx="1" presStyleCnt="5" custScaleX="124157" custLinFactNeighborX="5957" custLinFactNeighborY="-39466">
        <dgm:presLayoutVars>
          <dgm:bulletEnabled val="1"/>
        </dgm:presLayoutVars>
      </dgm:prSet>
      <dgm:spPr/>
    </dgm:pt>
    <dgm:pt modelId="{9E8273F9-6AF8-6344-839E-CF13F60AC353}" type="pres">
      <dgm:prSet presAssocID="{EB41FFC4-030C-C444-872C-F1DC934BCE66}" presName="dotNode2" presStyleCnt="0"/>
      <dgm:spPr/>
    </dgm:pt>
    <dgm:pt modelId="{9F7F0F0B-52C3-4644-BDB0-6E369EAF4D6D}" type="pres">
      <dgm:prSet presAssocID="{EB41FFC4-030C-C444-872C-F1DC934BCE66}" presName="dotRepeatNode" presStyleLbl="fgShp" presStyleIdx="0" presStyleCnt="3"/>
      <dgm:spPr/>
    </dgm:pt>
    <dgm:pt modelId="{7BDE96C3-C1EB-FF4C-98DE-9091480E98E0}" type="pres">
      <dgm:prSet presAssocID="{F0AA9BEB-ABBF-B842-9844-5D8DA1913193}" presName="txNode3" presStyleLbl="revTx" presStyleIdx="2" presStyleCnt="5" custScaleX="177174" custLinFactNeighborX="-38197" custLinFactNeighborY="42973">
        <dgm:presLayoutVars>
          <dgm:bulletEnabled val="1"/>
        </dgm:presLayoutVars>
      </dgm:prSet>
      <dgm:spPr/>
    </dgm:pt>
    <dgm:pt modelId="{7A0EC6C9-454B-4A47-A49B-CD1B434019ED}" type="pres">
      <dgm:prSet presAssocID="{EC80F816-00E1-9B49-8612-E373CE3DEC0F}" presName="dotNode3" presStyleCnt="0"/>
      <dgm:spPr/>
    </dgm:pt>
    <dgm:pt modelId="{B92A2034-3218-7848-A27C-7B2B7DBD51D4}" type="pres">
      <dgm:prSet presAssocID="{EC80F816-00E1-9B49-8612-E373CE3DEC0F}" presName="dotRepeatNode" presStyleLbl="fgShp" presStyleIdx="1" presStyleCnt="3"/>
      <dgm:spPr/>
    </dgm:pt>
    <dgm:pt modelId="{9F0DEF59-4DEF-8B43-876E-08F89CC2EBCC}" type="pres">
      <dgm:prSet presAssocID="{44F22B7F-39B0-C342-9842-1D1CC6F112E8}" presName="txNode4" presStyleLbl="revTx" presStyleIdx="3" presStyleCnt="5" custScaleX="265297" custLinFactX="13199" custLinFactNeighborX="100000" custLinFactNeighborY="21795">
        <dgm:presLayoutVars>
          <dgm:bulletEnabled val="1"/>
        </dgm:presLayoutVars>
      </dgm:prSet>
      <dgm:spPr/>
    </dgm:pt>
    <dgm:pt modelId="{3E6B11C4-4F61-FA41-AA65-6DA6A6D9D545}" type="pres">
      <dgm:prSet presAssocID="{E1B50714-013D-914E-BE3E-6B9D8F0CB4AC}" presName="dotNode4" presStyleCnt="0"/>
      <dgm:spPr/>
    </dgm:pt>
    <dgm:pt modelId="{25AFB1CA-7617-7847-B3B1-C7CD260809D2}" type="pres">
      <dgm:prSet presAssocID="{E1B50714-013D-914E-BE3E-6B9D8F0CB4AC}" presName="dotRepeatNode" presStyleLbl="fgShp" presStyleIdx="2" presStyleCnt="3"/>
      <dgm:spPr/>
    </dgm:pt>
    <dgm:pt modelId="{F6CEEC98-516A-734F-9E4F-7423596FB13B}" type="pres">
      <dgm:prSet presAssocID="{1D464550-60E9-0A44-AF5A-0D01C8653E1A}" presName="txNode5" presStyleLbl="revTx" presStyleIdx="4" presStyleCnt="5" custScaleX="137202" custScaleY="78415" custLinFactNeighborX="1110" custLinFactNeighborY="19595">
        <dgm:presLayoutVars>
          <dgm:bulletEnabled val="1"/>
        </dgm:presLayoutVars>
      </dgm:prSet>
      <dgm:spPr/>
    </dgm:pt>
  </dgm:ptLst>
  <dgm:cxnLst>
    <dgm:cxn modelId="{E0D21D12-00FE-7F4B-A9A0-7FD4A12675A4}" type="presOf" srcId="{4A851A06-3C39-1344-906B-2A8411A8483B}" destId="{0482C723-3C78-EA46-9126-69D18BCD9087}" srcOrd="0" destOrd="0" presId="urn:microsoft.com/office/officeart/2009/3/layout/DescendingProcess"/>
    <dgm:cxn modelId="{C8C8A924-75D5-3646-A8BE-4B00B56653D3}" srcId="{D7E9B7DF-8CA0-B044-963A-44E401C66957}" destId="{44F22B7F-39B0-C342-9842-1D1CC6F112E8}" srcOrd="3" destOrd="0" parTransId="{DFE1A697-D612-2042-89C5-7BE32575AE15}" sibTransId="{E1B50714-013D-914E-BE3E-6B9D8F0CB4AC}"/>
    <dgm:cxn modelId="{472BB126-9AC8-3D4B-AB96-4855778A687D}" srcId="{D7E9B7DF-8CA0-B044-963A-44E401C66957}" destId="{1D464550-60E9-0A44-AF5A-0D01C8653E1A}" srcOrd="4" destOrd="0" parTransId="{279BD34D-1E9B-D345-8654-2CF657C7A88E}" sibTransId="{8715B547-BDEC-BB43-A449-8B9FDC777A8C}"/>
    <dgm:cxn modelId="{A3B9942D-4537-374B-94B5-0FCDE4A55C03}" srcId="{D7E9B7DF-8CA0-B044-963A-44E401C66957}" destId="{F0AA9BEB-ABBF-B842-9844-5D8DA1913193}" srcOrd="2" destOrd="0" parTransId="{AFAC679E-1107-3E4C-B3A3-73A5B0C3E469}" sibTransId="{EC80F816-00E1-9B49-8612-E373CE3DEC0F}"/>
    <dgm:cxn modelId="{5BE5BF5E-8AF4-7544-AC85-7C13BC4815EC}" type="presOf" srcId="{C13A29C2-1247-2543-B152-0EC1F8ACB376}" destId="{53AF60A2-F087-C842-9EB4-03F4F7B7681A}" srcOrd="0" destOrd="0" presId="urn:microsoft.com/office/officeart/2009/3/layout/DescendingProcess"/>
    <dgm:cxn modelId="{F8E0E56C-B58C-684E-AC2B-03D8F77C589B}" type="presOf" srcId="{44F22B7F-39B0-C342-9842-1D1CC6F112E8}" destId="{9F0DEF59-4DEF-8B43-876E-08F89CC2EBCC}" srcOrd="0" destOrd="0" presId="urn:microsoft.com/office/officeart/2009/3/layout/DescendingProcess"/>
    <dgm:cxn modelId="{0D987B6D-5B47-A648-8E4A-987C94F6D0D5}" srcId="{D7E9B7DF-8CA0-B044-963A-44E401C66957}" destId="{4A851A06-3C39-1344-906B-2A8411A8483B}" srcOrd="1" destOrd="0" parTransId="{410BCF0B-29D8-3249-94CA-5B1C796BCA2B}" sibTransId="{EB41FFC4-030C-C444-872C-F1DC934BCE66}"/>
    <dgm:cxn modelId="{C1982392-3618-3240-A106-66F4840BC46D}" type="presOf" srcId="{E1B50714-013D-914E-BE3E-6B9D8F0CB4AC}" destId="{25AFB1CA-7617-7847-B3B1-C7CD260809D2}" srcOrd="0" destOrd="0" presId="urn:microsoft.com/office/officeart/2009/3/layout/DescendingProcess"/>
    <dgm:cxn modelId="{A736A49F-CCD1-F844-85EA-4086FDDBF4CD}" type="presOf" srcId="{EB41FFC4-030C-C444-872C-F1DC934BCE66}" destId="{9F7F0F0B-52C3-4644-BDB0-6E369EAF4D6D}" srcOrd="0" destOrd="0" presId="urn:microsoft.com/office/officeart/2009/3/layout/DescendingProcess"/>
    <dgm:cxn modelId="{A46674A3-16F6-004D-AA65-0F62E8A144C9}" type="presOf" srcId="{1D464550-60E9-0A44-AF5A-0D01C8653E1A}" destId="{F6CEEC98-516A-734F-9E4F-7423596FB13B}" srcOrd="0" destOrd="0" presId="urn:microsoft.com/office/officeart/2009/3/layout/DescendingProcess"/>
    <dgm:cxn modelId="{491227A5-E463-6A46-9CA4-3F4A07019590}" type="presOf" srcId="{D7E9B7DF-8CA0-B044-963A-44E401C66957}" destId="{64112D30-9B0F-7243-8EDC-4CEC5D770943}" srcOrd="0" destOrd="0" presId="urn:microsoft.com/office/officeart/2009/3/layout/DescendingProcess"/>
    <dgm:cxn modelId="{1963DFCA-8CE6-5847-B1DE-516334404BB2}" type="presOf" srcId="{F0AA9BEB-ABBF-B842-9844-5D8DA1913193}" destId="{7BDE96C3-C1EB-FF4C-98DE-9091480E98E0}" srcOrd="0" destOrd="0" presId="urn:microsoft.com/office/officeart/2009/3/layout/DescendingProcess"/>
    <dgm:cxn modelId="{867123EB-E041-DD44-B475-72B5E6DB8719}" srcId="{D7E9B7DF-8CA0-B044-963A-44E401C66957}" destId="{C13A29C2-1247-2543-B152-0EC1F8ACB376}" srcOrd="0" destOrd="0" parTransId="{554B2938-DE60-D348-8BED-E6882C65B7F5}" sibTransId="{1676C4AE-D2C4-7F48-A3CC-2D54178C682F}"/>
    <dgm:cxn modelId="{03CC24F5-61D5-4E4D-927D-1ABDEF4331EC}" type="presOf" srcId="{EC80F816-00E1-9B49-8612-E373CE3DEC0F}" destId="{B92A2034-3218-7848-A27C-7B2B7DBD51D4}" srcOrd="0" destOrd="0" presId="urn:microsoft.com/office/officeart/2009/3/layout/DescendingProcess"/>
    <dgm:cxn modelId="{DB85D0BA-0A40-F843-9D2A-5EA16AAF1567}" type="presParOf" srcId="{64112D30-9B0F-7243-8EDC-4CEC5D770943}" destId="{71C754DF-8915-9840-A762-8EDD5B64D1B6}" srcOrd="0" destOrd="0" presId="urn:microsoft.com/office/officeart/2009/3/layout/DescendingProcess"/>
    <dgm:cxn modelId="{E4700ECD-9764-1943-87E7-07E709457DCB}" type="presParOf" srcId="{64112D30-9B0F-7243-8EDC-4CEC5D770943}" destId="{53AF60A2-F087-C842-9EB4-03F4F7B7681A}" srcOrd="1" destOrd="0" presId="urn:microsoft.com/office/officeart/2009/3/layout/DescendingProcess"/>
    <dgm:cxn modelId="{A8ED55A7-1104-0542-874B-0A93951FF065}" type="presParOf" srcId="{64112D30-9B0F-7243-8EDC-4CEC5D770943}" destId="{0482C723-3C78-EA46-9126-69D18BCD9087}" srcOrd="2" destOrd="0" presId="urn:microsoft.com/office/officeart/2009/3/layout/DescendingProcess"/>
    <dgm:cxn modelId="{0D138B2C-A795-CC4E-B9E4-295F59785EC0}" type="presParOf" srcId="{64112D30-9B0F-7243-8EDC-4CEC5D770943}" destId="{9E8273F9-6AF8-6344-839E-CF13F60AC353}" srcOrd="3" destOrd="0" presId="urn:microsoft.com/office/officeart/2009/3/layout/DescendingProcess"/>
    <dgm:cxn modelId="{0B8298AB-07C0-114D-BE60-9E247067AE8E}" type="presParOf" srcId="{9E8273F9-6AF8-6344-839E-CF13F60AC353}" destId="{9F7F0F0B-52C3-4644-BDB0-6E369EAF4D6D}" srcOrd="0" destOrd="0" presId="urn:microsoft.com/office/officeart/2009/3/layout/DescendingProcess"/>
    <dgm:cxn modelId="{1B5594A1-B0D7-DC43-9583-1BCBF6ECDF14}" type="presParOf" srcId="{64112D30-9B0F-7243-8EDC-4CEC5D770943}" destId="{7BDE96C3-C1EB-FF4C-98DE-9091480E98E0}" srcOrd="4" destOrd="0" presId="urn:microsoft.com/office/officeart/2009/3/layout/DescendingProcess"/>
    <dgm:cxn modelId="{AE2FF122-07A3-164D-A2AF-840ED91DD3F5}" type="presParOf" srcId="{64112D30-9B0F-7243-8EDC-4CEC5D770943}" destId="{7A0EC6C9-454B-4A47-A49B-CD1B434019ED}" srcOrd="5" destOrd="0" presId="urn:microsoft.com/office/officeart/2009/3/layout/DescendingProcess"/>
    <dgm:cxn modelId="{90116261-1BEE-C445-B63E-6697950B945D}" type="presParOf" srcId="{7A0EC6C9-454B-4A47-A49B-CD1B434019ED}" destId="{B92A2034-3218-7848-A27C-7B2B7DBD51D4}" srcOrd="0" destOrd="0" presId="urn:microsoft.com/office/officeart/2009/3/layout/DescendingProcess"/>
    <dgm:cxn modelId="{6F871073-B826-8D49-B991-5D3F826F5DE1}" type="presParOf" srcId="{64112D30-9B0F-7243-8EDC-4CEC5D770943}" destId="{9F0DEF59-4DEF-8B43-876E-08F89CC2EBCC}" srcOrd="6" destOrd="0" presId="urn:microsoft.com/office/officeart/2009/3/layout/DescendingProcess"/>
    <dgm:cxn modelId="{D7C002E3-C00A-9D40-B6BC-560FBBB0F22E}" type="presParOf" srcId="{64112D30-9B0F-7243-8EDC-4CEC5D770943}" destId="{3E6B11C4-4F61-FA41-AA65-6DA6A6D9D545}" srcOrd="7" destOrd="0" presId="urn:microsoft.com/office/officeart/2009/3/layout/DescendingProcess"/>
    <dgm:cxn modelId="{98600AF7-9C28-8848-B90F-02083A6FF1D6}" type="presParOf" srcId="{3E6B11C4-4F61-FA41-AA65-6DA6A6D9D545}" destId="{25AFB1CA-7617-7847-B3B1-C7CD260809D2}" srcOrd="0" destOrd="0" presId="urn:microsoft.com/office/officeart/2009/3/layout/DescendingProcess"/>
    <dgm:cxn modelId="{CC734886-535B-C343-85E6-2DD897217FB6}" type="presParOf" srcId="{64112D30-9B0F-7243-8EDC-4CEC5D770943}" destId="{F6CEEC98-516A-734F-9E4F-7423596FB13B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434078" cy="4030980"/>
        <a:chOff x="0" y="0"/>
        <a:chExt cx="4434078" cy="4030980"/>
      </a:xfrm>
    </dsp:grpSpPr>
    <dsp:sp modelId="{71C754DF-8915-9840-A762-8EDD5B64D1B6}">
      <dsp:nvSpPr>
        <dsp:cNvPr id="3" name="Shape 2"/>
        <dsp:cNvSpPr/>
      </dsp:nvSpPr>
      <dsp:spPr bwMode="white">
        <a:xfrm rot="4396374">
          <a:off x="2506003" y="802133"/>
          <a:ext cx="3479781" cy="2426713"/>
        </a:xfrm>
        <a:prstGeom prst="swooshArrow">
          <a:avLst>
            <a:gd name="adj1" fmla="val 16310"/>
            <a:gd name="adj2" fmla="val 31369"/>
          </a:avLst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 rot="4396374">
        <a:off x="2506003" y="802133"/>
        <a:ext cx="3479781" cy="2426713"/>
      </dsp:txXfrm>
    </dsp:sp>
    <dsp:sp modelId="{9F7F0F0B-52C3-4644-BDB0-6E369EAF4D6D}">
      <dsp:nvSpPr>
        <dsp:cNvPr id="6" name="Oval 5"/>
        <dsp:cNvSpPr/>
      </dsp:nvSpPr>
      <dsp:spPr bwMode="white">
        <a:xfrm>
          <a:off x="3809540" y="1119000"/>
          <a:ext cx="87875" cy="87875"/>
        </a:xfrm>
        <a:prstGeom prst="ellipse">
          <a:avLst/>
        </a:prstGeom>
        <a:solidFill>
          <a:srgbClr val="6B7742"/>
        </a:solidFill>
      </dsp:spPr>
      <dsp:style>
        <a:lnRef idx="2">
          <a:schemeClr val="lt1"/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/>
      </dsp:style>
      <dsp:txXfrm>
        <a:off x="3809540" y="1119000"/>
        <a:ext cx="87875" cy="87875"/>
      </dsp:txXfrm>
    </dsp:sp>
    <dsp:sp modelId="{B92A2034-3218-7848-A27C-7B2B7DBD51D4}">
      <dsp:nvSpPr>
        <dsp:cNvPr id="8" name="Oval 7"/>
        <dsp:cNvSpPr/>
      </dsp:nvSpPr>
      <dsp:spPr bwMode="white">
        <a:xfrm>
          <a:off x="4411244" y="1604330"/>
          <a:ext cx="87875" cy="87875"/>
        </a:xfrm>
        <a:prstGeom prst="ellipse">
          <a:avLst/>
        </a:prstGeom>
        <a:solidFill>
          <a:srgbClr val="6B7742"/>
        </a:solidFill>
      </dsp:spPr>
      <dsp:style>
        <a:lnRef idx="2">
          <a:schemeClr val="lt1"/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/>
      </dsp:style>
      <dsp:txXfrm>
        <a:off x="4411244" y="1604330"/>
        <a:ext cx="87875" cy="87875"/>
      </dsp:txXfrm>
    </dsp:sp>
    <dsp:sp modelId="{25AFB1CA-7617-7847-B3B1-C7CD260809D2}">
      <dsp:nvSpPr>
        <dsp:cNvPr id="10" name="Oval 9"/>
        <dsp:cNvSpPr/>
      </dsp:nvSpPr>
      <dsp:spPr bwMode="white">
        <a:xfrm>
          <a:off x="4862190" y="2171892"/>
          <a:ext cx="87875" cy="87875"/>
        </a:xfrm>
        <a:prstGeom prst="ellipse">
          <a:avLst/>
        </a:prstGeom>
        <a:solidFill>
          <a:srgbClr val="6B7742"/>
        </a:solidFill>
      </dsp:spPr>
      <dsp:style>
        <a:lnRef idx="2">
          <a:schemeClr val="lt1"/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/>
      </dsp:style>
      <dsp:txXfrm>
        <a:off x="4862190" y="2171892"/>
        <a:ext cx="87875" cy="87875"/>
      </dsp:txXfrm>
    </dsp:sp>
    <dsp:sp modelId="{53AF60A2-F087-C842-9EB4-03F4F7B7681A}">
      <dsp:nvSpPr>
        <dsp:cNvPr id="4" name="Rectangles 3"/>
        <dsp:cNvSpPr/>
      </dsp:nvSpPr>
      <dsp:spPr bwMode="white">
        <a:xfrm>
          <a:off x="1877072" y="90426"/>
          <a:ext cx="1640609" cy="64495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780" tIns="17780" rIns="17780" bIns="17780" anchor="b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kern="1200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kern="1200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b="1" i="0" u="none" strike="noStrike" kern="1200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2 (2014) </a:t>
          </a:r>
          <a:endParaRPr lang="en-GB" sz="1400" b="1" i="0" u="none" strike="noStrike" kern="1200" cap="none" dirty="0">
            <a:solidFill>
              <a:srgbClr val="C00000"/>
            </a:solidFill>
            <a:latin typeface="Calibri" panose="020F0502020204030204"/>
            <a:ea typeface="Calibri" panose="020F0502020204030204"/>
            <a:cs typeface="Calibri" panose="020F0502020204030204"/>
            <a:sym typeface="Calibri" panose="020F0502020204030204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Initiation </a:t>
          </a:r>
          <a:r>
            <a:rPr lang="en-GB" sz="1400" kern="12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d’une</a:t>
          </a:r>
          <a:r>
            <a:rPr lang="en-GB" sz="1400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proc</a:t>
          </a:r>
          <a:r>
            <a:rPr lang="en-US" sz="1400" kern="12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dure de </a:t>
          </a:r>
          <a:r>
            <a:rPr lang="en-GB" sz="1400" kern="12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cadrage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877072" y="90426"/>
        <a:ext cx="1640609" cy="644957"/>
      </dsp:txXfrm>
    </dsp:sp>
    <dsp:sp modelId="{0482C723-3C78-EA46-9126-69D18BCD9087}">
      <dsp:nvSpPr>
        <dsp:cNvPr id="5" name="Rectangles 4"/>
        <dsp:cNvSpPr/>
      </dsp:nvSpPr>
      <dsp:spPr bwMode="white">
        <a:xfrm>
          <a:off x="4427287" y="585921"/>
          <a:ext cx="2394402" cy="64495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780" tIns="17780" rIns="17780" bIns="177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4 (2016) </a:t>
          </a:r>
          <a:endParaRPr lang="en-GB" sz="1400" b="1" i="0" u="none" strike="noStrike" cap="none" dirty="0">
            <a:solidFill>
              <a:srgbClr val="C00000"/>
            </a:solidFill>
            <a:latin typeface="Calibri" panose="020F0502020204030204"/>
            <a:ea typeface="Calibri" panose="020F0502020204030204"/>
            <a:cs typeface="Calibri" panose="020F0502020204030204"/>
            <a:sym typeface="Calibri" panose="020F0502020204030204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Approbation du rapport de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cadrage</a:t>
          </a:r>
          <a:endParaRPr lang="en-US" sz="1400" dirty="0">
            <a:solidFill>
              <a:schemeClr val="tx1"/>
            </a:solidFill>
          </a:endParaRPr>
        </a:p>
      </dsp:txBody>
      <dsp:txXfrm>
        <a:off x="4427287" y="585921"/>
        <a:ext cx="2394402" cy="644957"/>
      </dsp:txXfrm>
    </dsp:sp>
    <dsp:sp modelId="{7BDE96C3-C1EB-FF4C-98DE-9091480E98E0}">
      <dsp:nvSpPr>
        <dsp:cNvPr id="7" name="Rectangles 6"/>
        <dsp:cNvSpPr/>
      </dsp:nvSpPr>
      <dsp:spPr bwMode="white">
        <a:xfrm>
          <a:off x="1861672" y="1602947"/>
          <a:ext cx="1906654" cy="64495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780" tIns="17780" rIns="17780" bIns="17780" anchor="ctr"/>
        <a:lstStyle>
          <a:lvl1pPr algn="r">
            <a:defRPr sz="6500"/>
          </a:lvl1pPr>
          <a:lvl2pPr marL="285750" indent="-285750" algn="r">
            <a:defRPr sz="5000"/>
          </a:lvl2pPr>
          <a:lvl3pPr marL="571500" indent="-285750" algn="r">
            <a:defRPr sz="5000"/>
          </a:lvl3pPr>
          <a:lvl4pPr marL="857250" indent="-285750" algn="r">
            <a:defRPr sz="5000"/>
          </a:lvl4pPr>
          <a:lvl5pPr marL="1143000" indent="-285750" algn="r">
            <a:defRPr sz="5000"/>
          </a:lvl5pPr>
          <a:lvl6pPr marL="1428750" indent="-285750" algn="r">
            <a:defRPr sz="5000"/>
          </a:lvl6pPr>
          <a:lvl7pPr marL="1714500" indent="-285750" algn="r">
            <a:defRPr sz="5000"/>
          </a:lvl7pPr>
          <a:lvl8pPr marL="2000250" indent="-285750" algn="r">
            <a:defRPr sz="5000"/>
          </a:lvl8pPr>
          <a:lvl9pPr marL="2286000" indent="-285750" algn="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6 (2018)</a:t>
          </a:r>
          <a:endParaRPr lang="en-GB" sz="1400" b="1" i="0" u="none" strike="noStrike" cap="none" dirty="0">
            <a:solidFill>
              <a:srgbClr val="C00000"/>
            </a:solidFill>
            <a:latin typeface="Calibri" panose="020F0502020204030204"/>
            <a:ea typeface="Calibri" panose="020F0502020204030204"/>
            <a:cs typeface="Calibri" panose="020F0502020204030204"/>
            <a:sym typeface="Calibri" panose="020F0502020204030204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 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Approbation du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lancement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EEE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suivant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la 7e session de la Pl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ni</a:t>
          </a:r>
          <a:r>
            <a:rPr lang="en-US" sz="1400" b="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rPr>
            <a:t>è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re</a:t>
          </a:r>
          <a:endParaRPr lang="en-US" sz="1400" dirty="0">
            <a:solidFill>
              <a:schemeClr val="tx1"/>
            </a:solidFill>
          </a:endParaRPr>
        </a:p>
      </dsp:txBody>
      <dsp:txXfrm>
        <a:off x="1861672" y="1602947"/>
        <a:ext cx="1906654" cy="644957"/>
      </dsp:txXfrm>
    </dsp:sp>
    <dsp:sp modelId="{9F0DEF59-4DEF-8B43-876E-08F89CC2EBCC}">
      <dsp:nvSpPr>
        <dsp:cNvPr id="9" name="Rectangles 8"/>
        <dsp:cNvSpPr/>
      </dsp:nvSpPr>
      <dsp:spPr bwMode="white">
        <a:xfrm>
          <a:off x="5867910" y="2033920"/>
          <a:ext cx="1463246" cy="64495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780" tIns="17780" rIns="17780" bIns="177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</a:pPr>
          <a:r>
            <a:rPr lang="en-GB" sz="1400" b="1" i="0" u="none" strike="noStrike" cap="none" dirty="0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rPr>
            <a:t>IPBES 7 (2019) </a:t>
          </a:r>
          <a:endParaRPr lang="en-GB" sz="1400" b="1" i="0" u="none" strike="noStrike" cap="none" dirty="0">
            <a:solidFill>
              <a:srgbClr val="C00000"/>
            </a:solidFill>
            <a:latin typeface="Calibri" panose="020F0502020204030204"/>
            <a:ea typeface="Calibri" panose="020F0502020204030204"/>
            <a:cs typeface="Calibri" panose="020F0502020204030204"/>
            <a:sym typeface="Calibri" panose="020F0502020204030204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</a:pP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mondiale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l’IPBES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reconnait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les EEE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comme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l’un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des 5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principaux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facteurs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perte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la </a:t>
          </a: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biodiversit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.</a:t>
          </a:r>
          <a:endParaRPr lang="en-GB" sz="1400" dirty="0">
            <a:solidFill>
              <a:srgbClr val="41510D"/>
            </a:solidFill>
            <a:latin typeface="Helvetica Neue" panose="020B0604020202020204"/>
            <a:ea typeface="Helvetica Neue" panose="020B0604020202020204"/>
            <a:cs typeface="Helvetica Neue" panose="020B0604020202020204"/>
            <a:sym typeface="Calibri" panose="020F0502020204030204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</a:pPr>
          <a:r>
            <a:rPr lang="en-GB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Lancement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 de 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EEE</a:t>
          </a:r>
          <a:endParaRPr lang="en-US" sz="1400" dirty="0">
            <a:solidFill>
              <a:schemeClr val="tx1"/>
            </a:solidFill>
          </a:endParaRPr>
        </a:p>
      </dsp:txBody>
      <dsp:txXfrm>
        <a:off x="5867910" y="2033920"/>
        <a:ext cx="1463246" cy="644957"/>
      </dsp:txXfrm>
    </dsp:sp>
    <dsp:sp modelId="{F6CEEC98-516A-734F-9E4F-7423596FB13B}">
      <dsp:nvSpPr>
        <dsp:cNvPr id="11" name="Rectangles 10"/>
        <dsp:cNvSpPr/>
      </dsp:nvSpPr>
      <dsp:spPr bwMode="white">
        <a:xfrm>
          <a:off x="4507704" y="3386023"/>
          <a:ext cx="2217039" cy="64495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780" tIns="17780" rIns="17780" bIns="1778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b="1" i="0" u="none" strike="noStrike" cap="none" dirty="0">
              <a:solidFill>
                <a:srgbClr val="C00000"/>
              </a:solidFill>
              <a:latin typeface="Helvetica" pitchFamily="2" charset="0"/>
              <a:ea typeface="Calibri" panose="020F0502020204030204"/>
              <a:cs typeface="Calibri" panose="020F0502020204030204"/>
              <a:sym typeface="Calibri" panose="020F0502020204030204"/>
            </a:rPr>
            <a:t>IPBES</a:t>
          </a:r>
          <a:r>
            <a:rPr lang="en-GB" sz="1400" b="1" dirty="0">
              <a:solidFill>
                <a:srgbClr val="C00000"/>
              </a:solidFill>
              <a:latin typeface="Helvetica" pitchFamily="2" charset="0"/>
              <a:ea typeface="Calibri" panose="020F0502020204030204"/>
              <a:cs typeface="Calibri" panose="020F0502020204030204"/>
              <a:sym typeface="Calibri" panose="020F0502020204030204"/>
            </a:rPr>
            <a:t> 10</a:t>
          </a:r>
          <a:r>
            <a:rPr lang="en-GB" sz="1400" b="1" i="0" u="none" strike="noStrike" cap="none" dirty="0">
              <a:solidFill>
                <a:srgbClr val="C00000"/>
              </a:solidFill>
              <a:latin typeface="Helvetica" pitchFamily="2" charset="0"/>
              <a:ea typeface="Calibri" panose="020F0502020204030204"/>
              <a:cs typeface="Calibri" panose="020F0502020204030204"/>
              <a:sym typeface="Calibri" panose="020F0502020204030204"/>
            </a:rPr>
            <a:t> (2023)</a:t>
          </a:r>
          <a:endParaRPr lang="en-GB" sz="1400" b="1" i="0" u="none" strike="noStrike" cap="none" dirty="0">
            <a:solidFill>
              <a:srgbClr val="C00000"/>
            </a:solidFill>
            <a:latin typeface="Helvetica" pitchFamily="2" charset="0"/>
            <a:ea typeface="Calibri" panose="020F0502020204030204"/>
            <a:cs typeface="Calibri" panose="020F0502020204030204"/>
            <a:sym typeface="Calibri" panose="020F0502020204030204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rgbClr val="047473"/>
            </a:buClr>
            <a:buSzPts val="1400"/>
            <a:buFont typeface="Noto Sans Symbols"/>
            <a:buChar char="▪"/>
          </a:pPr>
          <a:r>
            <a:rPr lang="en-GB" sz="1400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Calibri" panose="020F0502020204030204"/>
            </a:rPr>
            <a:t>Approbation de l’</a:t>
          </a:r>
          <a:r>
            <a:rPr lang="en-US" sz="1400" dirty="0" err="1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rPr>
            <a:t>é</a:t>
          </a:r>
          <a:r>
            <a:rPr lang="en-GB" sz="1400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Calibri" panose="020F0502020204030204"/>
            </a:rPr>
            <a:t>valuation EEE</a:t>
          </a:r>
          <a:endParaRPr lang="en-US" sz="1400" dirty="0">
            <a:solidFill>
              <a:schemeClr val="tx1"/>
            </a:solidFill>
            <a:latin typeface="Helvetica" pitchFamily="2" charset="0"/>
          </a:endParaRPr>
        </a:p>
      </dsp:txBody>
      <dsp:txXfrm>
        <a:off x="4507704" y="3386023"/>
        <a:ext cx="2217039" cy="64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type="swooshArrow" r:blip="" rot="73.2729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findability, accessibility, interoperability, and reusability.</a:t>
            </a: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Il y a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plusieurs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degres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d’implication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pour les experts (co-presidents – 30% de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leur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temps; auteurs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coordinateurs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– 20 % de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leur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temps, auteurs 16 %)</a:t>
            </a: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3" name="Google Shape;3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4" name="Google Shape;3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7" name="Google Shape;3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7ec4b1bc5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g27ec4b1bc5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 </a:t>
            </a:r>
            <a:r>
              <a:rPr lang="en-US" dirty="0" err="1"/>
              <a:t>groupe</a:t>
            </a:r>
            <a:r>
              <a:rPr lang="en-US" dirty="0"/>
              <a:t> de liaison inter-</a:t>
            </a:r>
            <a:r>
              <a:rPr lang="en-US" dirty="0" err="1"/>
              <a:t>agences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compose de: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Food and Agriculture Organization (FAO)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Secretariat of the Convention on Biological Diversity (CBD)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Secretariat of the International Plant Protection Convention (IPPC)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Secretariat of the Convention on Wetlands (Ramsar)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United Nations Development </a:t>
            </a:r>
            <a:r>
              <a:rPr lang="en-US" dirty="0" err="1"/>
              <a:t>Programme</a:t>
            </a:r>
            <a:r>
              <a:rPr lang="en-US" dirty="0"/>
              <a:t> (UNDP)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United Nations Environment </a:t>
            </a:r>
            <a:r>
              <a:rPr lang="en-US" dirty="0" err="1"/>
              <a:t>Programme</a:t>
            </a:r>
            <a:r>
              <a:rPr lang="en-US" dirty="0"/>
              <a:t> (UNEP)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7. International Union for Conservation of Nature (IUCN)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8. World Bank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9. World Health Organization (WHO)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10. World </a:t>
            </a:r>
            <a:r>
              <a:rPr lang="en-US" dirty="0" err="1"/>
              <a:t>Organisation</a:t>
            </a:r>
            <a:r>
              <a:rPr lang="en-US" dirty="0"/>
              <a:t> for Animal Health (OIE)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11. Convention on Biological Diversity Clearing-House Mechanism (CHM)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5" name="Google Shape;4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EST-CE QU’ON GARDE CELLE-CI?</a:t>
            </a: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Il y a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plusieurs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degres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d’implication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pour les experts (co-presidents – 30% de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leur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temps; auteurs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coordinateurs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– 20 % de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leur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temps, auteurs 16 %)</a:t>
            </a: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e de titr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re et texte vertical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itre vertical et texte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re et contenu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e de titre">
  <p:cSld name="Diapositive de titr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re et contenu">
  <p:cSld name="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Titre de section">
  <p:cSld name="Titre de sec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eux contenus">
  <p:cSld name="Deux contenu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ison">
  <p:cSld name="Compara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re seul">
  <p:cSld name="Titre seu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Vide">
  <p:cSld name="V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Titre de section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3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u avec légende">
  <p:cSld name="Contenu avec légen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 avec légende">
  <p:cSld name="Image avec légen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re et texte vertical">
  <p:cSld name="Titre et texte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itre vertical et texte">
  <p:cSld name="Titre vertical et text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_TItr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920932" y="786323"/>
            <a:ext cx="8223068" cy="1478280"/>
          </a:xfrm>
        </p:spPr>
        <p:txBody>
          <a:bodyPr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5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0" hasCustomPrompt="1"/>
          </p:nvPr>
        </p:nvSpPr>
        <p:spPr>
          <a:xfrm>
            <a:off x="2153533" y="2558067"/>
            <a:ext cx="5757863" cy="391715"/>
          </a:xfrm>
        </p:spPr>
        <p:txBody>
          <a:bodyPr/>
          <a:lstStyle>
            <a:lvl1pPr>
              <a:defRPr sz="1500"/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361714" y="4630848"/>
            <a:ext cx="7341500" cy="4820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_Titre-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349376" y="1355032"/>
            <a:ext cx="7116763" cy="3674269"/>
          </a:xfrm>
        </p:spPr>
        <p:txBody>
          <a:bodyPr/>
          <a:lstStyle>
            <a:lvl1pPr marL="0" indent="0" algn="ctr">
              <a:buNone/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>
            <a:spLocks noChangeAspect="1"/>
          </p:cNvSpPr>
          <p:nvPr userDrawn="1"/>
        </p:nvSpPr>
        <p:spPr>
          <a:xfrm>
            <a:off x="1450978" y="746524"/>
            <a:ext cx="7235825" cy="6905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8728A"/>
              </a:gs>
              <a:gs pos="100000">
                <a:srgbClr val="BBCE25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/>
          <p:cNvSpPr/>
          <p:nvPr userDrawn="1"/>
        </p:nvSpPr>
        <p:spPr>
          <a:xfrm>
            <a:off x="555625" y="4548187"/>
            <a:ext cx="274638" cy="205979"/>
          </a:xfrm>
          <a:prstGeom prst="ellipse">
            <a:avLst/>
          </a:prstGeom>
          <a:solidFill>
            <a:srgbClr val="75B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re 15"/>
          <p:cNvSpPr>
            <a:spLocks noGrp="1"/>
          </p:cNvSpPr>
          <p:nvPr>
            <p:ph type="title"/>
          </p:nvPr>
        </p:nvSpPr>
        <p:spPr>
          <a:xfrm>
            <a:off x="1363119" y="166138"/>
            <a:ext cx="7352777" cy="49252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0" name="Espace réservé du contenu 18"/>
          <p:cNvSpPr>
            <a:spLocks noGrp="1"/>
          </p:cNvSpPr>
          <p:nvPr>
            <p:ph sz="quarter" idx="13" hasCustomPrompt="1"/>
          </p:nvPr>
        </p:nvSpPr>
        <p:spPr>
          <a:xfrm>
            <a:off x="1333499" y="1211581"/>
            <a:ext cx="7353300" cy="3383042"/>
          </a:xfrm>
        </p:spPr>
        <p:txBody>
          <a:bodyPr/>
          <a:lstStyle>
            <a:lvl1pPr marL="257175" indent="-257175">
              <a:buFont typeface="Arial" panose="020B0604020202020204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376238" y="4539853"/>
            <a:ext cx="638175" cy="176213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2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7FCA823F-0E51-704C-A8B1-5DE630F6D471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_Grap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>
            <a:spLocks noChangeAspect="1"/>
          </p:cNvSpPr>
          <p:nvPr userDrawn="1"/>
        </p:nvSpPr>
        <p:spPr>
          <a:xfrm>
            <a:off x="1450978" y="746524"/>
            <a:ext cx="7235825" cy="6905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8728A"/>
              </a:gs>
              <a:gs pos="100000">
                <a:srgbClr val="BBCE25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/>
          </a:p>
        </p:txBody>
      </p:sp>
      <p:sp>
        <p:nvSpPr>
          <p:cNvPr id="8" name="Rectangle à coins arrondis 7"/>
          <p:cNvSpPr/>
          <p:nvPr userDrawn="1"/>
        </p:nvSpPr>
        <p:spPr>
          <a:xfrm>
            <a:off x="3683001" y="802481"/>
            <a:ext cx="2336800" cy="2536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8906A"/>
              </a:gs>
              <a:gs pos="100000">
                <a:srgbClr val="85AC4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Glober SemiBold Italic"/>
              <a:cs typeface="Glober SemiBold Italic"/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555625" y="4548187"/>
            <a:ext cx="274638" cy="205979"/>
          </a:xfrm>
          <a:prstGeom prst="ellipse">
            <a:avLst/>
          </a:prstGeom>
          <a:solidFill>
            <a:srgbClr val="75B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SzPct val="100000"/>
              <a:buFont typeface="Arial" panose="020B0604020202020204"/>
              <a:buChar char="•"/>
              <a:defRPr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206263" y="1200154"/>
            <a:ext cx="992618" cy="3394472"/>
          </a:xfrm>
        </p:spPr>
        <p:txBody>
          <a:bodyPr anchor="ctr"/>
          <a:lstStyle>
            <a:lvl1pPr marL="0" indent="0" algn="r">
              <a:lnSpc>
                <a:spcPct val="80000"/>
              </a:lnSpc>
              <a:buNone/>
              <a:defRPr sz="675" baseline="0">
                <a:solidFill>
                  <a:srgbClr val="6F6F6F"/>
                </a:solidFill>
              </a:defRPr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15" name="Titre 15"/>
          <p:cNvSpPr>
            <a:spLocks noGrp="1"/>
          </p:cNvSpPr>
          <p:nvPr>
            <p:ph type="title"/>
          </p:nvPr>
        </p:nvSpPr>
        <p:spPr>
          <a:xfrm>
            <a:off x="1363119" y="166138"/>
            <a:ext cx="7352777" cy="4925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 hasCustomPrompt="1"/>
          </p:nvPr>
        </p:nvSpPr>
        <p:spPr>
          <a:xfrm>
            <a:off x="3683001" y="815583"/>
            <a:ext cx="2336800" cy="240506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6"/>
          </p:nvPr>
        </p:nvSpPr>
        <p:spPr>
          <a:xfrm>
            <a:off x="376238" y="4539853"/>
            <a:ext cx="638175" cy="176213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20000"/>
                </a:solidFill>
                <a:latin typeface="+mn-lt"/>
              </a:defRPr>
            </a:lvl1pPr>
          </a:lstStyle>
          <a:p>
            <a:pPr>
              <a:defRPr/>
            </a:pPr>
            <a:fld id="{8D2BDB7F-446E-3643-B512-D2D15BAF9209}" type="slidenum">
              <a:rPr lang="fr-FR"/>
            </a:fld>
            <a:endParaRPr lang="fr-FR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_Colonn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 userDrawn="1"/>
        </p:nvSpPr>
        <p:spPr>
          <a:xfrm>
            <a:off x="1422402" y="1001320"/>
            <a:ext cx="2336800" cy="2536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à coins arrondis 9"/>
          <p:cNvSpPr>
            <a:spLocks noChangeAspect="1"/>
          </p:cNvSpPr>
          <p:nvPr userDrawn="1"/>
        </p:nvSpPr>
        <p:spPr>
          <a:xfrm>
            <a:off x="1450978" y="746524"/>
            <a:ext cx="7235825" cy="6905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8728A"/>
              </a:gs>
              <a:gs pos="100000">
                <a:srgbClr val="BBCE25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555625" y="4548187"/>
            <a:ext cx="274638" cy="205979"/>
          </a:xfrm>
          <a:prstGeom prst="ellipse">
            <a:avLst/>
          </a:prstGeom>
          <a:solidFill>
            <a:srgbClr val="75B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363119" y="1499238"/>
            <a:ext cx="3464560" cy="2796302"/>
          </a:xfrm>
        </p:spPr>
        <p:txBody>
          <a:bodyPr spcCol="360000">
            <a:normAutofit/>
          </a:bodyPr>
          <a:lstStyle>
            <a:lvl1pPr marL="0" indent="-107950">
              <a:spcBef>
                <a:spcPts val="0"/>
              </a:spcBef>
              <a:buFont typeface="Arial" panose="020B0604020202020204"/>
              <a:buChar char="•"/>
              <a:defRPr sz="9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825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79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79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222244" y="1499237"/>
            <a:ext cx="3464560" cy="2796302"/>
          </a:xfrm>
        </p:spPr>
        <p:txBody>
          <a:bodyPr spcCol="360000">
            <a:normAutofit/>
          </a:bodyPr>
          <a:lstStyle>
            <a:lvl1pPr marL="0" indent="-107950">
              <a:spcBef>
                <a:spcPts val="0"/>
              </a:spcBef>
              <a:buFont typeface="Arial" panose="020B0604020202020204"/>
              <a:buChar char="•"/>
              <a:defRPr sz="9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825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79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79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173218" y="1001320"/>
            <a:ext cx="992618" cy="3394472"/>
          </a:xfrm>
        </p:spPr>
        <p:txBody>
          <a:bodyPr anchor="ctr"/>
          <a:lstStyle>
            <a:lvl1pPr marL="0" indent="0" algn="r">
              <a:lnSpc>
                <a:spcPct val="80000"/>
              </a:lnSpc>
              <a:buNone/>
              <a:defRPr sz="675" baseline="0">
                <a:solidFill>
                  <a:srgbClr val="6F6F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24" name="Titre 15"/>
          <p:cNvSpPr>
            <a:spLocks noGrp="1"/>
          </p:cNvSpPr>
          <p:nvPr>
            <p:ph type="title"/>
          </p:nvPr>
        </p:nvSpPr>
        <p:spPr>
          <a:xfrm>
            <a:off x="1363119" y="166138"/>
            <a:ext cx="7352777" cy="49252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>
            <p:ph type="body" sz="quarter" idx="17" hasCustomPrompt="1"/>
          </p:nvPr>
        </p:nvSpPr>
        <p:spPr>
          <a:xfrm>
            <a:off x="1363118" y="1007153"/>
            <a:ext cx="2336799" cy="246618"/>
          </a:xfrm>
        </p:spPr>
        <p:txBody>
          <a:bodyPr>
            <a:no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8"/>
          </p:nvPr>
        </p:nvSpPr>
        <p:spPr>
          <a:xfrm>
            <a:off x="376238" y="4539853"/>
            <a:ext cx="638175" cy="176213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2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7CDC33C8-BAAA-4343-BFCC-D74617B65B8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_Colonn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 userDrawn="1"/>
        </p:nvSpPr>
        <p:spPr>
          <a:xfrm>
            <a:off x="1422402" y="1001320"/>
            <a:ext cx="2336800" cy="2536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à coins arrondis 9"/>
          <p:cNvSpPr>
            <a:spLocks noChangeAspect="1"/>
          </p:cNvSpPr>
          <p:nvPr userDrawn="1"/>
        </p:nvSpPr>
        <p:spPr>
          <a:xfrm>
            <a:off x="1450978" y="746524"/>
            <a:ext cx="7235825" cy="6905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8728A"/>
              </a:gs>
              <a:gs pos="100000">
                <a:srgbClr val="BBCE25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533525" y="1670447"/>
            <a:ext cx="3352800" cy="0"/>
          </a:xfrm>
          <a:prstGeom prst="line">
            <a:avLst/>
          </a:prstGeom>
          <a:ln w="3175" cmpd="sng">
            <a:solidFill>
              <a:srgbClr val="02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5334000" y="1670447"/>
            <a:ext cx="3352800" cy="0"/>
          </a:xfrm>
          <a:prstGeom prst="line">
            <a:avLst/>
          </a:prstGeom>
          <a:ln w="3175" cmpd="sng">
            <a:solidFill>
              <a:srgbClr val="02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 userDrawn="1"/>
        </p:nvSpPr>
        <p:spPr>
          <a:xfrm>
            <a:off x="555625" y="4548187"/>
            <a:ext cx="274638" cy="205979"/>
          </a:xfrm>
          <a:prstGeom prst="ellipse">
            <a:avLst/>
          </a:prstGeom>
          <a:solidFill>
            <a:srgbClr val="75B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422400" y="1798324"/>
            <a:ext cx="3464560" cy="2796302"/>
          </a:xfrm>
        </p:spPr>
        <p:txBody>
          <a:bodyPr spcCol="36000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900" b="0" i="0" baseline="0">
                <a:solidFill>
                  <a:srgbClr val="6F6F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/>
            </a:lvl2pPr>
            <a:lvl3pPr>
              <a:defRPr sz="825"/>
            </a:lvl3pPr>
            <a:lvl4pPr>
              <a:defRPr sz="790"/>
            </a:lvl4pPr>
            <a:lvl5pPr>
              <a:defRPr sz="79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222241" y="1798324"/>
            <a:ext cx="3464560" cy="2796302"/>
          </a:xfrm>
        </p:spPr>
        <p:txBody>
          <a:bodyPr spcCol="36000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900" b="0" i="0" baseline="0">
                <a:solidFill>
                  <a:srgbClr val="6F6F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/>
            </a:lvl2pPr>
            <a:lvl3pPr>
              <a:defRPr sz="825"/>
            </a:lvl3pPr>
            <a:lvl4pPr>
              <a:defRPr sz="790"/>
            </a:lvl4pPr>
            <a:lvl5pPr>
              <a:defRPr sz="79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225789" y="1008142"/>
            <a:ext cx="992618" cy="3394472"/>
          </a:xfrm>
        </p:spPr>
        <p:txBody>
          <a:bodyPr anchor="ctr"/>
          <a:lstStyle>
            <a:lvl1pPr marL="0" indent="0" algn="r">
              <a:lnSpc>
                <a:spcPct val="80000"/>
              </a:lnSpc>
              <a:buNone/>
              <a:defRPr sz="675" baseline="0">
                <a:solidFill>
                  <a:srgbClr val="6F6F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16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1422400" y="1440183"/>
            <a:ext cx="3464560" cy="230833"/>
          </a:xfrm>
        </p:spPr>
        <p:txBody>
          <a:bodyPr spcCol="36000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lang="fr-FR" sz="900" dirty="0">
                <a:solidFill>
                  <a:srgbClr val="02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/>
            </a:lvl2pPr>
            <a:lvl3pPr>
              <a:defRPr sz="825"/>
            </a:lvl3pPr>
            <a:lvl4pPr>
              <a:defRPr sz="790"/>
            </a:lvl4pPr>
            <a:lvl5pPr>
              <a:defRPr sz="790"/>
            </a:lvl5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22241" y="1440183"/>
            <a:ext cx="3464560" cy="230833"/>
          </a:xfrm>
        </p:spPr>
        <p:txBody>
          <a:bodyPr spcCol="36000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lang="fr-FR" sz="900" dirty="0">
                <a:solidFill>
                  <a:srgbClr val="02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/>
            </a:lvl2pPr>
            <a:lvl3pPr>
              <a:defRPr sz="825"/>
            </a:lvl3pPr>
            <a:lvl4pPr>
              <a:defRPr sz="790"/>
            </a:lvl4pPr>
            <a:lvl5pPr>
              <a:defRPr sz="790"/>
            </a:lvl5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sz="quarter" idx="17" hasCustomPrompt="1"/>
          </p:nvPr>
        </p:nvSpPr>
        <p:spPr>
          <a:xfrm>
            <a:off x="1422401" y="1008142"/>
            <a:ext cx="2336799" cy="246618"/>
          </a:xfrm>
        </p:spPr>
        <p:txBody>
          <a:bodyPr>
            <a:no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25" name="Titre 15"/>
          <p:cNvSpPr>
            <a:spLocks noGrp="1"/>
          </p:cNvSpPr>
          <p:nvPr>
            <p:ph type="title"/>
          </p:nvPr>
        </p:nvSpPr>
        <p:spPr>
          <a:xfrm>
            <a:off x="1363119" y="166138"/>
            <a:ext cx="7352777" cy="49252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8"/>
          </p:nvPr>
        </p:nvSpPr>
        <p:spPr>
          <a:xfrm>
            <a:off x="376238" y="4539853"/>
            <a:ext cx="638175" cy="176213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2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E85FEE68-E390-9741-97E3-524310B82B04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eux contenus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 userDrawn="1"/>
        </p:nvSpPr>
        <p:spPr>
          <a:xfrm>
            <a:off x="555625" y="4548187"/>
            <a:ext cx="274638" cy="205979"/>
          </a:xfrm>
          <a:prstGeom prst="ellipse">
            <a:avLst/>
          </a:prstGeom>
          <a:solidFill>
            <a:srgbClr val="75BD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376238" y="4539853"/>
            <a:ext cx="638175" cy="176213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20000"/>
                </a:solidFill>
                <a:latin typeface="+mn-lt"/>
              </a:defRPr>
            </a:lvl1pPr>
          </a:lstStyle>
          <a:p>
            <a:pPr>
              <a:defRPr/>
            </a:pPr>
            <a:fld id="{B83E06BA-F6A1-A24B-B158-661AA975085F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ison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5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39" name="Google Shape;39;p45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1" name="Google Shape;41;p4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re seul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Vide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u avec légende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Google Shape;57;p4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58" name="Google Shape;58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 avec légende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5" name="Google Shape;65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1003-D47E-E749-A638-211CFE363B4D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A599C-A0CC-F54D-8D27-0E39F0F32161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1363663" y="166687"/>
            <a:ext cx="7351712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fr-FR" altLang="fr-FR" dirty="0"/>
              <a:t>Cliquez et modifiez le titre</a:t>
            </a:r>
            <a:endParaRPr lang="fr-FR" altLang="fr-FR" dirty="0"/>
          </a:p>
        </p:txBody>
      </p:sp>
      <p:sp>
        <p:nvSpPr>
          <p:cNvPr id="1027" name="Espace réservé du text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3500" y="1200154"/>
            <a:ext cx="73533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fr-FR" altLang="fr-FR"/>
              <a:t>Cliquez pour modifier les styles du texte du masque</a:t>
            </a:r>
            <a:endParaRPr lang="fr-FR" altLang="fr-FR"/>
          </a:p>
          <a:p>
            <a:pPr lvl="1"/>
            <a:r>
              <a:rPr lang="fr-FR" altLang="fr-FR"/>
              <a:t>Deuxième niveau</a:t>
            </a:r>
            <a:endParaRPr lang="fr-FR" altLang="fr-FR"/>
          </a:p>
          <a:p>
            <a:pPr lvl="2"/>
            <a:r>
              <a:rPr lang="fr-FR" altLang="fr-FR"/>
              <a:t>Troisième niveau</a:t>
            </a:r>
            <a:endParaRPr lang="fr-FR" altLang="fr-FR"/>
          </a:p>
          <a:p>
            <a:pPr lvl="3"/>
            <a:r>
              <a:rPr lang="fr-FR" altLang="fr-FR"/>
              <a:t>Quatrième niveau</a:t>
            </a:r>
            <a:endParaRPr lang="fr-FR" altLang="fr-FR"/>
          </a:p>
          <a:p>
            <a:pPr lvl="4"/>
            <a:r>
              <a:rPr lang="fr-FR" altLang="fr-FR"/>
              <a:t>Cinquième niveau</a:t>
            </a:r>
            <a:endParaRPr lang="fr-FR" altLang="fr-FR"/>
          </a:p>
        </p:txBody>
      </p:sp>
      <p:pic>
        <p:nvPicPr>
          <p:cNvPr id="1028" name="Image 7" descr="logo FRB RVB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1"/>
            <a:ext cx="1036800" cy="104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4" descr="masque 1 power point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-5954" y="0"/>
            <a:ext cx="13394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2100" kern="12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557530" indent="-21463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5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 panose="020B060402020202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pn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hyperlink" Target="https://ipbes.net/ias/learning" TargetMode="Externa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jpeg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jpe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1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8.png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1.jpeg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4" Type="http://schemas.openxmlformats.org/officeDocument/2006/relationships/notesSlide" Target="../notesSlides/notesSlide20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75.png"/><Relationship Id="rId11" Type="http://schemas.openxmlformats.org/officeDocument/2006/relationships/image" Target="../media/image74.jpeg"/><Relationship Id="rId10" Type="http://schemas.openxmlformats.org/officeDocument/2006/relationships/image" Target="../media/image73.png"/><Relationship Id="rId1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3.jpe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564947" y="2274716"/>
            <a:ext cx="5793909" cy="268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lt1"/>
                </a:solidFill>
              </a:rPr>
              <a:t>Rapport d’</a:t>
            </a:r>
            <a:r>
              <a:rPr lang="fr-FR" sz="2500" b="1" dirty="0" err="1">
                <a:solidFill>
                  <a:schemeClr val="lt1"/>
                </a:solidFill>
              </a:rPr>
              <a:t>é</a:t>
            </a:r>
            <a:r>
              <a:rPr lang="en-US" sz="2500" b="1" dirty="0">
                <a:solidFill>
                  <a:schemeClr val="lt1"/>
                </a:solidFill>
              </a:rPr>
              <a:t>valuation </a:t>
            </a:r>
            <a:r>
              <a:rPr lang="en-US" sz="25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des </a:t>
            </a:r>
            <a:r>
              <a:rPr lang="en-US" sz="2500" b="1" dirty="0" err="1">
                <a:solidFill>
                  <a:schemeClr val="lt1"/>
                </a:solidFill>
              </a:rPr>
              <a:t>esp</a:t>
            </a:r>
            <a:r>
              <a:rPr lang="fr-FR" sz="2500" b="1" dirty="0" err="1">
                <a:solidFill>
                  <a:schemeClr val="lt1"/>
                </a:solidFill>
              </a:rPr>
              <a:t>è</a:t>
            </a:r>
            <a:r>
              <a:rPr lang="en-US" sz="2500" b="1" dirty="0" err="1">
                <a:solidFill>
                  <a:schemeClr val="lt1"/>
                </a:solidFill>
              </a:rPr>
              <a:t>ces</a:t>
            </a:r>
            <a:r>
              <a:rPr lang="en-US" sz="2500" b="1" dirty="0">
                <a:solidFill>
                  <a:schemeClr val="lt1"/>
                </a:solidFill>
              </a:rPr>
              <a:t> </a:t>
            </a:r>
            <a:r>
              <a:rPr lang="en-US" sz="2500" b="1" dirty="0" err="1">
                <a:solidFill>
                  <a:schemeClr val="lt1"/>
                </a:solidFill>
              </a:rPr>
              <a:t>exotiques</a:t>
            </a:r>
            <a:r>
              <a:rPr lang="en-US" sz="2500" b="1" dirty="0">
                <a:solidFill>
                  <a:schemeClr val="lt1"/>
                </a:solidFill>
              </a:rPr>
              <a:t> </a:t>
            </a:r>
            <a:r>
              <a:rPr lang="en-US" sz="2500" b="1" dirty="0" err="1">
                <a:solidFill>
                  <a:schemeClr val="lt1"/>
                </a:solidFill>
              </a:rPr>
              <a:t>envahissantes</a:t>
            </a:r>
            <a:r>
              <a:rPr lang="en-US" sz="2500" b="1" dirty="0">
                <a:solidFill>
                  <a:schemeClr val="lt1"/>
                </a:solidFill>
              </a:rPr>
              <a:t> et de la </a:t>
            </a:r>
            <a:r>
              <a:rPr lang="en-US" sz="2500" b="1" dirty="0" err="1">
                <a:solidFill>
                  <a:schemeClr val="lt1"/>
                </a:solidFill>
              </a:rPr>
              <a:t>lutte</a:t>
            </a:r>
            <a:r>
              <a:rPr lang="en-US" sz="2500" b="1" dirty="0">
                <a:solidFill>
                  <a:schemeClr val="lt1"/>
                </a:solidFill>
              </a:rPr>
              <a:t> </a:t>
            </a:r>
            <a:r>
              <a:rPr lang="en-US" sz="2500" b="1" dirty="0" err="1">
                <a:solidFill>
                  <a:schemeClr val="lt1"/>
                </a:solidFill>
              </a:rPr>
              <a:t>contre</a:t>
            </a:r>
            <a:r>
              <a:rPr lang="en-US" sz="2500" b="1" dirty="0">
                <a:solidFill>
                  <a:schemeClr val="lt1"/>
                </a:solidFill>
              </a:rPr>
              <a:t> </a:t>
            </a:r>
            <a:r>
              <a:rPr lang="en-US" sz="2500" b="1" dirty="0" err="1">
                <a:solidFill>
                  <a:schemeClr val="lt1"/>
                </a:solidFill>
              </a:rPr>
              <a:t>leur</a:t>
            </a:r>
            <a:r>
              <a:rPr lang="en-US" sz="2500" b="1" dirty="0">
                <a:solidFill>
                  <a:schemeClr val="lt1"/>
                </a:solidFill>
              </a:rPr>
              <a:t> proliferation</a:t>
            </a:r>
            <a:endParaRPr sz="25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www.ipbes.net</a:t>
            </a:r>
            <a:r>
              <a:rPr lang="en-US" sz="14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dirty="0"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Plateforme</a:t>
            </a:r>
            <a:r>
              <a:rPr lang="en-US" sz="1100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100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intergouvernementale</a:t>
            </a:r>
            <a:r>
              <a:rPr lang="en-US" sz="1100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100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scientifique</a:t>
            </a:r>
            <a:r>
              <a:rPr lang="en-US" sz="1100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et </a:t>
            </a:r>
            <a:endParaRPr lang="en-US" sz="1100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politique sur la </a:t>
            </a:r>
            <a:r>
              <a:rPr lang="en-US" sz="1100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biodiversité</a:t>
            </a:r>
            <a:r>
              <a:rPr lang="en-US" sz="1100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et les services </a:t>
            </a:r>
            <a:r>
              <a:rPr lang="en-US" sz="1100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écosystémiques</a:t>
            </a:r>
            <a:endParaRPr lang="en-US" sz="1100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636153" y="4553483"/>
            <a:ext cx="29210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766281" y="4621472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C7161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C7161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logo with a black background&#10;&#10;Description automatically generated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57153" y="4498523"/>
            <a:ext cx="630620" cy="630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576340" y="1448424"/>
            <a:ext cx="2804514" cy="1049391"/>
          </a:xfrm>
          <a:prstGeom prst="rect">
            <a:avLst/>
          </a:prstGeom>
        </p:spPr>
      </p:pic>
      <p:sp>
        <p:nvSpPr>
          <p:cNvPr id="429" name="Google Shape;429;p37"/>
          <p:cNvSpPr txBox="1"/>
          <p:nvPr/>
        </p:nvSpPr>
        <p:spPr>
          <a:xfrm>
            <a:off x="69777" y="205058"/>
            <a:ext cx="9413976" cy="93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Methodes</a:t>
            </a:r>
            <a:r>
              <a:rPr lang="en-US" sz="1800" b="1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d’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évaluation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connaissances</a:t>
            </a:r>
            <a:endParaRPr sz="1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050"/>
              <a:buFont typeface="Arial" panose="020B0604020202020204"/>
              <a:buNone/>
            </a:pPr>
            <a:endParaRPr sz="105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912" y="1303412"/>
            <a:ext cx="852940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Revues de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littérature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: plus de 13 000 documents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examinés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profondeur</a:t>
            </a:r>
            <a:endParaRPr lang="en-GB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714375" marR="0" lvl="1" indent="-244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▪"/>
            </a:pP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Littérature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académique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grise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714375" marR="0" lvl="1" indent="-244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▪"/>
            </a:pP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Diverses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valeurs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systèmes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savoirs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714375" marR="0" lvl="1" indent="-244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▪"/>
            </a:pPr>
            <a:endParaRPr lang="en-GB" b="1" i="0" u="none" strike="noStrike" cap="none" dirty="0">
              <a:solidFill>
                <a:srgbClr val="047473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Gestion des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données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principes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FAIR)</a:t>
            </a:r>
            <a:endParaRPr lang="en-GB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endParaRPr lang="en-GB" b="1" dirty="0">
              <a:solidFill>
                <a:srgbClr val="047473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Le résumé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destiné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aux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décideurs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politiques et les résumés des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chapitres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incluent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degrés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confiance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 :</a:t>
            </a:r>
            <a:endParaRPr lang="en-GB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714375" lvl="1" indent="-244475">
              <a:buClr>
                <a:srgbClr val="7F7F7F"/>
              </a:buClr>
              <a:buSzPts val="1200"/>
              <a:buFont typeface="Noto Sans Symbols"/>
              <a:buChar char="▪"/>
            </a:pPr>
            <a:r>
              <a:rPr lang="en-GB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Bien </a:t>
            </a:r>
            <a:r>
              <a:rPr lang="en-GB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établi</a:t>
            </a:r>
            <a:r>
              <a:rPr lang="en-GB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robustes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quantité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qualité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preuves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haut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degré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concordance)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714375" lvl="1" indent="-244475">
              <a:buClr>
                <a:srgbClr val="7F7F7F"/>
              </a:buClr>
              <a:buSzPts val="1200"/>
              <a:buFont typeface="Noto Sans Symbols"/>
              <a:buChar char="▪"/>
            </a:pPr>
            <a:r>
              <a:rPr lang="en-GB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Etabli</a:t>
            </a:r>
            <a:r>
              <a:rPr lang="en-GB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mais</a:t>
            </a:r>
            <a:r>
              <a:rPr lang="en-GB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incomplet</a:t>
            </a:r>
            <a:r>
              <a:rPr lang="en-GB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faible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quantité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qualité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preuves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haut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degré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concordance)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714375" lvl="1" indent="-244475">
              <a:buClr>
                <a:srgbClr val="7F7F7F"/>
              </a:buClr>
              <a:buSzPts val="1200"/>
              <a:buFont typeface="Noto Sans Symbols"/>
              <a:buChar char="▪"/>
            </a:pPr>
            <a:r>
              <a:rPr lang="en-GB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Controversé</a:t>
            </a:r>
            <a:r>
              <a:rPr lang="en-GB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robuste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quantité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qualité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preuves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faible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degré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concordance)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714375" lvl="1" indent="-244475">
              <a:buClr>
                <a:srgbClr val="7F7F7F"/>
              </a:buClr>
              <a:buSzPts val="1200"/>
              <a:buFont typeface="Noto Sans Symbols"/>
              <a:buChar char="▪"/>
            </a:pPr>
            <a:r>
              <a:rPr lang="en-GB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Non </a:t>
            </a:r>
            <a:r>
              <a:rPr lang="en-GB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concluant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faible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quantité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qualité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preuves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faible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degré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concordance)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solidFill>
                <a:srgbClr val="047473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solidFill>
                <a:srgbClr val="047473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714375" marR="0" lvl="1" indent="-244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▪"/>
            </a:pPr>
            <a:endParaRPr lang="en-GB" sz="1200" dirty="0">
              <a:solidFill>
                <a:srgbClr val="7F7F7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/>
          <p:nvPr/>
        </p:nvSpPr>
        <p:spPr>
          <a:xfrm>
            <a:off x="319059" y="434046"/>
            <a:ext cx="9413976" cy="33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Chronologie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l'évaluation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EEE</a:t>
            </a:r>
            <a:endParaRPr lang="en-US" sz="1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oogle Shape;144;p9"/>
          <p:cNvGrpSpPr/>
          <p:nvPr/>
        </p:nvGrpSpPr>
        <p:grpSpPr>
          <a:xfrm>
            <a:off x="47437" y="1432558"/>
            <a:ext cx="9219008" cy="2927359"/>
            <a:chOff x="101068" y="1097353"/>
            <a:chExt cx="9219008" cy="2927359"/>
          </a:xfrm>
        </p:grpSpPr>
        <p:cxnSp>
          <p:nvCxnSpPr>
            <p:cNvPr id="3" name="Google Shape;145;p9"/>
            <p:cNvCxnSpPr/>
            <p:nvPr/>
          </p:nvCxnSpPr>
          <p:spPr>
            <a:xfrm>
              <a:off x="6998092" y="1835664"/>
              <a:ext cx="0" cy="1440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" name="Google Shape;146;p9"/>
            <p:cNvCxnSpPr/>
            <p:nvPr/>
          </p:nvCxnSpPr>
          <p:spPr>
            <a:xfrm>
              <a:off x="4777039" y="1835664"/>
              <a:ext cx="0" cy="1440000"/>
            </a:xfrm>
            <a:prstGeom prst="straightConnector1">
              <a:avLst/>
            </a:prstGeom>
            <a:noFill/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" name="Google Shape;147;p9"/>
            <p:cNvCxnSpPr/>
            <p:nvPr/>
          </p:nvCxnSpPr>
          <p:spPr>
            <a:xfrm flipH="1">
              <a:off x="5355596" y="2329865"/>
              <a:ext cx="620" cy="985409"/>
            </a:xfrm>
            <a:prstGeom prst="straightConnector1">
              <a:avLst/>
            </a:prstGeom>
            <a:noFill/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" name="Google Shape;148;p9"/>
            <p:cNvCxnSpPr/>
            <p:nvPr/>
          </p:nvCxnSpPr>
          <p:spPr>
            <a:xfrm>
              <a:off x="1956234" y="1835664"/>
              <a:ext cx="0" cy="1440000"/>
            </a:xfrm>
            <a:prstGeom prst="straightConnector1">
              <a:avLst/>
            </a:prstGeom>
            <a:noFill/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" name="Google Shape;149;p9"/>
            <p:cNvCxnSpPr/>
            <p:nvPr/>
          </p:nvCxnSpPr>
          <p:spPr>
            <a:xfrm>
              <a:off x="163143" y="1200430"/>
              <a:ext cx="0" cy="1964510"/>
            </a:xfrm>
            <a:prstGeom prst="straightConnector1">
              <a:avLst/>
            </a:prstGeom>
            <a:noFill/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" name="Google Shape;150;p9"/>
            <p:cNvCxnSpPr/>
            <p:nvPr/>
          </p:nvCxnSpPr>
          <p:spPr>
            <a:xfrm>
              <a:off x="429982" y="1835664"/>
              <a:ext cx="0" cy="1440000"/>
            </a:xfrm>
            <a:prstGeom prst="straightConnector1">
              <a:avLst/>
            </a:prstGeom>
            <a:noFill/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" name="Google Shape;151;p9"/>
            <p:cNvCxnSpPr/>
            <p:nvPr/>
          </p:nvCxnSpPr>
          <p:spPr>
            <a:xfrm>
              <a:off x="2872605" y="2341533"/>
              <a:ext cx="0" cy="994788"/>
            </a:xfrm>
            <a:prstGeom prst="straightConnector1">
              <a:avLst/>
            </a:prstGeom>
            <a:noFill/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" name="Google Shape;152;p9"/>
            <p:cNvSpPr/>
            <p:nvPr/>
          </p:nvSpPr>
          <p:spPr>
            <a:xfrm>
              <a:off x="155842" y="2703172"/>
              <a:ext cx="8073284" cy="952054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AEABAB">
                    <a:shade val="67500"/>
                    <a:satMod val="115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9525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53;p9"/>
            <p:cNvSpPr txBox="1"/>
            <p:nvPr/>
          </p:nvSpPr>
          <p:spPr>
            <a:xfrm>
              <a:off x="130999" y="1097353"/>
              <a:ext cx="647934" cy="6309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</a:pPr>
              <a:r>
                <a:rPr lang="en-GB" sz="1200" b="1" dirty="0">
                  <a:latin typeface="Calibri" panose="020F0502020204030204"/>
                  <a:cs typeface="Calibri" panose="020F0502020204030204"/>
                  <a:sym typeface="Calibri" panose="020F0502020204030204"/>
                </a:rPr>
                <a:t>D</a:t>
              </a:r>
              <a:r>
                <a:rPr lang="en-GB" sz="1200" b="1" dirty="0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ébut</a:t>
              </a:r>
              <a:endParaRPr sz="1200" b="1" dirty="0">
                <a:latin typeface="Calibri" panose="020F0502020204030204"/>
                <a:cs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Mai 2019</a:t>
              </a:r>
              <a:endParaRPr sz="900" b="0" i="0" u="none" strike="noStrike" cap="none" dirty="0">
                <a:solidFill>
                  <a:srgbClr val="3A383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54;p9"/>
            <p:cNvSpPr txBox="1"/>
            <p:nvPr/>
          </p:nvSpPr>
          <p:spPr>
            <a:xfrm>
              <a:off x="398110" y="1741369"/>
              <a:ext cx="1620276" cy="600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</a:pP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</a:t>
              </a:r>
              <a:r>
                <a:rPr lang="en-GB" sz="1200" b="1" baseline="300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ere</a:t>
              </a: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GB" sz="1200" b="1" i="0" u="none" strike="noStrike" cap="none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réunion</a:t>
              </a:r>
              <a:r>
                <a:rPr lang="en-GB" sz="1200" b="1" dirty="0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 </a:t>
              </a:r>
              <a:r>
                <a:rPr lang="en-GB" sz="1200" b="1" dirty="0" err="1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d’auteurs</a:t>
              </a:r>
              <a:r>
                <a:rPr lang="en-GB" sz="1200" b="1" dirty="0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 </a:t>
              </a: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et 1</a:t>
              </a:r>
              <a:r>
                <a:rPr lang="en-GB" sz="1200" b="1" baseline="300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er</a:t>
              </a: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dialogue ILK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</a:t>
              </a:r>
              <a:r>
                <a:rPr lang="en-GB" sz="900" baseline="30000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– 3</a:t>
              </a:r>
              <a:r>
                <a:rPr lang="en-GB" sz="900" baseline="30000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GB" sz="900" b="0" i="0" u="none" strike="noStrike" cap="none" dirty="0" err="1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trimestres</a:t>
              </a: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2019</a:t>
              </a:r>
              <a:endParaRPr sz="900" b="0" i="0" u="none" strike="noStrike" cap="none" dirty="0">
                <a:solidFill>
                  <a:srgbClr val="3A383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55;p9"/>
            <p:cNvSpPr txBox="1"/>
            <p:nvPr/>
          </p:nvSpPr>
          <p:spPr>
            <a:xfrm>
              <a:off x="2844944" y="2274370"/>
              <a:ext cx="1527176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</a:pP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2e </a:t>
              </a:r>
              <a:r>
                <a:rPr lang="en-GB" sz="1200" b="1" i="0" u="none" strike="noStrike" cap="none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réunion</a:t>
              </a:r>
              <a:r>
                <a:rPr lang="en-GB" sz="1200" b="1" dirty="0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 </a:t>
              </a:r>
              <a:r>
                <a:rPr lang="en-GB" sz="1200" b="1" dirty="0" err="1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d’auteurs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4</a:t>
              </a:r>
              <a:r>
                <a:rPr lang="en-GB" sz="900" baseline="30000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GB" sz="900" b="0" i="0" u="none" strike="noStrike" cap="none" dirty="0" err="1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trimestre</a:t>
              </a: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2020</a:t>
              </a:r>
              <a:endParaRPr sz="900" b="0" i="0" u="none" strike="noStrike" cap="none" dirty="0">
                <a:solidFill>
                  <a:srgbClr val="3A383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56;p9"/>
            <p:cNvSpPr/>
            <p:nvPr/>
          </p:nvSpPr>
          <p:spPr>
            <a:xfrm>
              <a:off x="1755586" y="2948558"/>
              <a:ext cx="378000" cy="474319"/>
            </a:xfrm>
            <a:prstGeom prst="rect">
              <a:avLst/>
            </a:prstGeom>
            <a:solidFill>
              <a:srgbClr val="6B77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 dirty="0">
                <a:solidFill>
                  <a:srgbClr val="037473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7;p9"/>
            <p:cNvSpPr txBox="1"/>
            <p:nvPr/>
          </p:nvSpPr>
          <p:spPr>
            <a:xfrm>
              <a:off x="1714999" y="3554358"/>
              <a:ext cx="2048788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5F5D"/>
                </a:buClr>
                <a:buSzPts val="1200"/>
                <a:buFont typeface="Calibri" panose="020F0502020204030204"/>
                <a:buNone/>
              </a:pPr>
              <a:r>
                <a:rPr lang="en-US" sz="1200" b="1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Premier examen </a:t>
              </a:r>
              <a:r>
                <a:rPr lang="en-US" sz="1200" b="1" i="0" u="none" strike="noStrike" cap="none" dirty="0" err="1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externe</a:t>
              </a:r>
              <a:endParaRPr dirty="0">
                <a:solidFill>
                  <a:srgbClr val="41510D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5F5D"/>
                </a:buClr>
                <a:buSzPts val="1000"/>
                <a:buFont typeface="Calibri" panose="020F0502020204030204"/>
                <a:buNone/>
              </a:pPr>
              <a:r>
                <a:rPr lang="en-GB" sz="1000" b="0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</a:t>
              </a:r>
              <a:r>
                <a:rPr lang="en-GB" sz="1000" baseline="30000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1000" b="0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GB" sz="1000" b="0" i="0" u="none" strike="noStrike" cap="none" dirty="0" err="1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trimestre</a:t>
              </a:r>
              <a:r>
                <a:rPr lang="en-GB" sz="1000" b="0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2020</a:t>
              </a:r>
              <a:endParaRPr sz="1000" b="0" i="0" u="none" strike="noStrike" cap="none" dirty="0">
                <a:solidFill>
                  <a:srgbClr val="41510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58;p9"/>
            <p:cNvSpPr/>
            <p:nvPr/>
          </p:nvSpPr>
          <p:spPr>
            <a:xfrm>
              <a:off x="1927621" y="1741369"/>
              <a:ext cx="1459987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</a:pP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</a:t>
              </a:r>
              <a:r>
                <a:rPr lang="en-GB" sz="1200" b="1" baseline="300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dialogue ILK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</a:t>
              </a:r>
              <a:r>
                <a:rPr lang="en-GB" sz="900" baseline="30000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GB" sz="900" b="0" i="0" u="none" strike="noStrike" cap="none" dirty="0" err="1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trimestre</a:t>
              </a: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2020</a:t>
              </a:r>
              <a:endParaRPr sz="900" b="0" i="0" u="none" strike="noStrike" cap="none" dirty="0">
                <a:solidFill>
                  <a:srgbClr val="3A383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59;p9"/>
            <p:cNvSpPr/>
            <p:nvPr/>
          </p:nvSpPr>
          <p:spPr>
            <a:xfrm>
              <a:off x="4691174" y="2945941"/>
              <a:ext cx="378000" cy="478055"/>
            </a:xfrm>
            <a:prstGeom prst="rect">
              <a:avLst/>
            </a:prstGeom>
            <a:solidFill>
              <a:srgbClr val="6B77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endParaRPr sz="1800">
                <a:solidFill>
                  <a:srgbClr val="037473"/>
                </a:solidFill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60;p9"/>
            <p:cNvSpPr txBox="1"/>
            <p:nvPr/>
          </p:nvSpPr>
          <p:spPr>
            <a:xfrm>
              <a:off x="4659424" y="3554358"/>
              <a:ext cx="186329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5F5D"/>
                </a:buClr>
                <a:buSzPts val="1200"/>
                <a:buFont typeface="Calibri" panose="020F0502020204030204"/>
                <a:buNone/>
              </a:pPr>
              <a:r>
                <a:rPr lang="en-GB" sz="1200" b="1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Second </a:t>
              </a:r>
              <a:r>
                <a:rPr lang="en-US" sz="1200" b="1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examen </a:t>
              </a:r>
              <a:r>
                <a:rPr lang="en-US" sz="1200" b="1" i="0" u="none" strike="noStrike" cap="none" dirty="0" err="1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externe</a:t>
              </a:r>
              <a:endParaRPr dirty="0">
                <a:solidFill>
                  <a:srgbClr val="41510D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5F5D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Dec. 2021 – Feb. 2022</a:t>
              </a:r>
              <a:endParaRPr sz="900" b="0" i="0" u="none" strike="noStrike" cap="none" dirty="0">
                <a:solidFill>
                  <a:srgbClr val="41510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19" name="Google Shape;161;p9"/>
            <p:cNvCxnSpPr/>
            <p:nvPr/>
          </p:nvCxnSpPr>
          <p:spPr>
            <a:xfrm>
              <a:off x="4702173" y="2947230"/>
              <a:ext cx="0" cy="1022626"/>
            </a:xfrm>
            <a:prstGeom prst="straightConnector1">
              <a:avLst/>
            </a:prstGeom>
            <a:noFill/>
            <a:ln w="12700" cap="flat" cmpd="sng">
              <a:solidFill>
                <a:srgbClr val="6B774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" name="Google Shape;162;p9"/>
            <p:cNvSpPr txBox="1"/>
            <p:nvPr/>
          </p:nvSpPr>
          <p:spPr>
            <a:xfrm>
              <a:off x="2057823" y="2932029"/>
              <a:ext cx="273601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 panose="020F0502020204030204"/>
                <a:buNone/>
              </a:pPr>
              <a:r>
                <a:rPr lang="en-GB" sz="14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Second </a:t>
              </a:r>
              <a:r>
                <a:rPr lang="en-GB" sz="1400" b="0" i="0" u="none" strike="noStrike" cap="none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projet</a:t>
              </a:r>
              <a:r>
                <a:rPr lang="en-GB" sz="14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de </a:t>
              </a:r>
              <a:r>
                <a:rPr lang="en-GB" sz="1400" b="0" i="0" u="none" strike="noStrike" cap="none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chapitres</a:t>
              </a:r>
              <a:endParaRPr dirty="0"/>
            </a:p>
            <a:p>
              <a:pPr algn="ctr">
                <a:buSzPts val="1400"/>
              </a:pPr>
              <a:r>
                <a:rPr lang="en-GB" sz="14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Premier </a:t>
              </a:r>
              <a:r>
                <a:rPr lang="en-GB" dirty="0" err="1">
                  <a:latin typeface="Calibri" panose="020F0502020204030204"/>
                  <a:cs typeface="Calibri" panose="020F0502020204030204"/>
                  <a:sym typeface="Calibri" panose="020F0502020204030204"/>
                </a:rPr>
                <a:t>projet</a:t>
              </a:r>
              <a:r>
                <a:rPr lang="en-GB" dirty="0">
                  <a:latin typeface="Calibri" panose="020F0502020204030204"/>
                  <a:cs typeface="Calibri" panose="020F0502020204030204"/>
                  <a:sym typeface="Calibri" panose="020F0502020204030204"/>
                </a:rPr>
                <a:t> du résumé</a:t>
              </a:r>
              <a:endParaRPr lang="en-GB" sz="14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63;p9"/>
            <p:cNvSpPr txBox="1"/>
            <p:nvPr/>
          </p:nvSpPr>
          <p:spPr>
            <a:xfrm>
              <a:off x="101068" y="2933744"/>
              <a:ext cx="171412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 panose="020F0502020204030204"/>
                <a:buNone/>
              </a:pPr>
              <a:r>
                <a:rPr lang="en-GB" sz="14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Premier </a:t>
              </a:r>
              <a:r>
                <a:rPr lang="en-GB" sz="1400" b="0" i="0" u="none" strike="noStrike" cap="none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projet</a:t>
              </a:r>
              <a:r>
                <a:rPr lang="en-GB" sz="14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de </a:t>
              </a:r>
              <a:r>
                <a:rPr lang="en-GB" sz="1400" b="0" i="0" u="none" strike="noStrike" cap="none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chapitres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64;p9"/>
            <p:cNvSpPr txBox="1"/>
            <p:nvPr/>
          </p:nvSpPr>
          <p:spPr>
            <a:xfrm>
              <a:off x="8111186" y="2977855"/>
              <a:ext cx="120889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800"/>
                <a:buFont typeface="Calibri" panose="020F0502020204030204"/>
                <a:buNone/>
              </a:pPr>
              <a:r>
                <a:rPr lang="en-GB" sz="1800" b="1" i="0" u="none" strike="noStrike" cap="none">
                  <a:solidFill>
                    <a:srgbClr val="C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IPBES-10</a:t>
              </a:r>
              <a:endParaRPr lang="en-GB" sz="1800" b="1" i="0" u="none" strike="noStrike" cap="none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23" name="Google Shape;165;p9"/>
            <p:cNvCxnSpPr/>
            <p:nvPr/>
          </p:nvCxnSpPr>
          <p:spPr>
            <a:xfrm>
              <a:off x="1764465" y="2947230"/>
              <a:ext cx="0" cy="1022626"/>
            </a:xfrm>
            <a:prstGeom prst="straightConnector1">
              <a:avLst/>
            </a:prstGeom>
            <a:noFill/>
            <a:ln w="12700" cap="flat" cmpd="sng">
              <a:solidFill>
                <a:srgbClr val="6B774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" name="Google Shape;166;p9"/>
            <p:cNvSpPr txBox="1"/>
            <p:nvPr/>
          </p:nvSpPr>
          <p:spPr>
            <a:xfrm>
              <a:off x="4742577" y="1725980"/>
              <a:ext cx="1599302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</a:pP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</a:t>
              </a:r>
              <a:r>
                <a:rPr lang="en-GB" sz="1200" b="1" baseline="300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dialogue ILK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Jan. 2022</a:t>
              </a:r>
              <a:endParaRPr dirty="0"/>
            </a:p>
          </p:txBody>
        </p:sp>
        <p:sp>
          <p:nvSpPr>
            <p:cNvPr id="25" name="Google Shape;167;p9"/>
            <p:cNvSpPr txBox="1"/>
            <p:nvPr/>
          </p:nvSpPr>
          <p:spPr>
            <a:xfrm>
              <a:off x="5320435" y="2274370"/>
              <a:ext cx="152717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</a:pP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</a:t>
              </a:r>
              <a:r>
                <a:rPr lang="en-GB" sz="1200" b="1" baseline="300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</a:t>
              </a:r>
              <a:r>
                <a:rPr lang="en-GB" sz="1200" b="1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GB" sz="1200" b="1" i="0" u="none" strike="noStrike" cap="none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réunion</a:t>
              </a:r>
              <a:r>
                <a:rPr lang="en-GB" sz="1200" b="1" dirty="0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 </a:t>
              </a:r>
              <a:r>
                <a:rPr lang="en-GB" sz="1200" b="1" dirty="0" err="1">
                  <a:latin typeface="Calibri" panose="020F0502020204030204"/>
                  <a:cs typeface="Calibri" panose="020F0502020204030204"/>
                  <a:sym typeface="Helvetica Neue" panose="020B0604020202020204"/>
                </a:rPr>
                <a:t>d’auteurs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3A3838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April 2022</a:t>
              </a:r>
              <a:endParaRPr sz="900" b="0" i="0" u="none" strike="noStrike" cap="none" dirty="0">
                <a:solidFill>
                  <a:srgbClr val="3A383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168;p9"/>
            <p:cNvSpPr/>
            <p:nvPr/>
          </p:nvSpPr>
          <p:spPr>
            <a:xfrm>
              <a:off x="6392080" y="2945809"/>
              <a:ext cx="368650" cy="478055"/>
            </a:xfrm>
            <a:prstGeom prst="rect">
              <a:avLst/>
            </a:prstGeom>
            <a:solidFill>
              <a:srgbClr val="6B77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37473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27" name="Google Shape;169;p9"/>
            <p:cNvCxnSpPr/>
            <p:nvPr/>
          </p:nvCxnSpPr>
          <p:spPr>
            <a:xfrm>
              <a:off x="6403080" y="2949115"/>
              <a:ext cx="0" cy="994063"/>
            </a:xfrm>
            <a:prstGeom prst="straightConnector1">
              <a:avLst/>
            </a:prstGeom>
            <a:noFill/>
            <a:ln w="12700" cap="flat" cmpd="sng">
              <a:solidFill>
                <a:srgbClr val="6B774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" name="Google Shape;170;p9"/>
            <p:cNvSpPr txBox="1"/>
            <p:nvPr/>
          </p:nvSpPr>
          <p:spPr>
            <a:xfrm>
              <a:off x="6345051" y="3609214"/>
              <a:ext cx="186329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5F5D"/>
                </a:buClr>
                <a:buSzPts val="1200"/>
                <a:buFont typeface="Calibri" panose="020F0502020204030204"/>
                <a:buNone/>
              </a:pPr>
              <a:r>
                <a:rPr lang="en-US" sz="1200" b="1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Examen du résumé </a:t>
              </a:r>
              <a:endParaRPr dirty="0">
                <a:solidFill>
                  <a:srgbClr val="41510D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15F5D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 err="1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Juillet</a:t>
              </a:r>
              <a:r>
                <a:rPr lang="en-GB" sz="900" b="0" i="0" u="none" strike="noStrike" cap="none" dirty="0">
                  <a:solidFill>
                    <a:srgbClr val="41510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- Sept. 2022</a:t>
              </a:r>
              <a:endParaRPr sz="900" b="0" i="0" u="none" strike="noStrike" cap="none" dirty="0">
                <a:solidFill>
                  <a:srgbClr val="41510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71;p9"/>
            <p:cNvSpPr txBox="1"/>
            <p:nvPr/>
          </p:nvSpPr>
          <p:spPr>
            <a:xfrm>
              <a:off x="5098523" y="3034966"/>
              <a:ext cx="3016168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 panose="020F0502020204030204"/>
                <a:buNone/>
              </a:pPr>
              <a:r>
                <a:rPr lang="en-GB" b="1" dirty="0">
                  <a:latin typeface="Calibri" panose="020F0502020204030204"/>
                  <a:cs typeface="Calibri" panose="020F0502020204030204"/>
                  <a:sym typeface="Calibri" panose="020F0502020204030204"/>
                </a:rPr>
                <a:t>Finalisation des </a:t>
              </a:r>
              <a:r>
                <a:rPr lang="en-GB" b="1" dirty="0" err="1">
                  <a:latin typeface="Calibri" panose="020F0502020204030204"/>
                  <a:cs typeface="Calibri" panose="020F0502020204030204"/>
                  <a:sym typeface="Calibri" panose="020F0502020204030204"/>
                </a:rPr>
                <a:t>chapitres</a:t>
              </a:r>
              <a:r>
                <a:rPr lang="en-GB" b="1" dirty="0">
                  <a:latin typeface="Calibri" panose="020F0502020204030204"/>
                  <a:cs typeface="Calibri" panose="020F0502020204030204"/>
                  <a:sym typeface="Calibri" panose="020F0502020204030204"/>
                </a:rPr>
                <a:t> et résumé</a:t>
              </a:r>
              <a:endParaRPr b="1" dirty="0"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72;p9"/>
            <p:cNvSpPr txBox="1"/>
            <p:nvPr/>
          </p:nvSpPr>
          <p:spPr>
            <a:xfrm>
              <a:off x="6977238" y="1725980"/>
              <a:ext cx="1599302" cy="600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</a:pPr>
              <a:r>
                <a:rPr lang="en-GB" sz="1200" b="1" dirty="0">
                  <a:latin typeface="Calibri" panose="020F0502020204030204"/>
                  <a:cs typeface="Calibri" panose="020F0502020204030204"/>
                  <a:sym typeface="Calibri" panose="020F0502020204030204"/>
                </a:rPr>
                <a:t>Atelier résumé pour </a:t>
              </a:r>
              <a:r>
                <a:rPr lang="en-GB" sz="1200" b="1" dirty="0" err="1">
                  <a:latin typeface="Calibri" panose="020F0502020204030204"/>
                  <a:cs typeface="Calibri" panose="020F0502020204030204"/>
                  <a:sym typeface="Calibri" panose="020F0502020204030204"/>
                </a:rPr>
                <a:t>décideurs</a:t>
              </a:r>
              <a:endParaRPr sz="1200" b="1" dirty="0">
                <a:latin typeface="Calibri" panose="020F0502020204030204"/>
                <a:cs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 panose="020F0502020204030204"/>
                <a:buNone/>
              </a:pPr>
              <a:r>
                <a:rPr lang="en-GB" sz="9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Oct. 2022</a:t>
              </a:r>
              <a:endParaRPr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16672" y="763099"/>
            <a:ext cx="2332059" cy="8869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789770" y="376887"/>
            <a:ext cx="927110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</a:t>
            </a:r>
            <a:r>
              <a:rPr lang="en-US" sz="1800" b="1" i="0" dirty="0" err="1">
                <a:solidFill>
                  <a:srgbClr val="C71617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</a:t>
            </a:r>
            <a:r>
              <a:rPr lang="en-US" sz="1800" b="1" i="0" dirty="0" err="1">
                <a:solidFill>
                  <a:srgbClr val="C71617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chargez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le rapport d’</a:t>
            </a:r>
            <a:r>
              <a:rPr lang="en-US" sz="1800" b="1" i="0" dirty="0" err="1">
                <a:solidFill>
                  <a:srgbClr val="C71617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valuation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https://</a:t>
            </a:r>
            <a:r>
              <a:rPr kumimoji="0" lang="en-US" sz="1800" b="0" i="0" u="sng" strike="noStrike" kern="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ipbes.net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/</a:t>
            </a:r>
            <a:r>
              <a:rPr kumimoji="0" lang="en-US" sz="1800" b="0" i="0" u="sng" strike="noStrike" kern="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ias</a:t>
            </a:r>
            <a:endParaRPr kumimoji="0" sz="18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050"/>
              <a:buFont typeface="Arial" panose="020B0604020202020204"/>
              <a:buNone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pic>
        <p:nvPicPr>
          <p:cNvPr id="22" name="Picture 21" descr="A cover of a book&#10;&#10;Description automatically generated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949883" y="931945"/>
            <a:ext cx="3234649" cy="42199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608" y="931945"/>
            <a:ext cx="1292323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02885" y="931945"/>
            <a:ext cx="1292323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6608" y="2876806"/>
            <a:ext cx="1292323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502884" y="2876806"/>
            <a:ext cx="1292323" cy="1828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302952" y="931945"/>
            <a:ext cx="1292323" cy="1828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738097" y="931945"/>
            <a:ext cx="1292323" cy="1828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527170" y="3532307"/>
            <a:ext cx="2589492" cy="8146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302952" y="2876806"/>
            <a:ext cx="1292323" cy="1828800"/>
          </a:xfrm>
          <a:prstGeom prst="rect">
            <a:avLst/>
          </a:prstGeom>
        </p:spPr>
      </p:pic>
      <p:sp>
        <p:nvSpPr>
          <p:cNvPr id="96" name="Google Shape;96;p2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InvasiveAlienSpecies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Assessment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/>
          <p:nvPr/>
        </p:nvSpPr>
        <p:spPr>
          <a:xfrm>
            <a:off x="1351280" y="252515"/>
            <a:ext cx="9413976" cy="93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nouvel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outil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interactif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: </a:t>
            </a:r>
            <a:r>
              <a:rPr lang="en-US" sz="1800" i="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  <a:hlinkClick r:id="rId2"/>
              </a:rPr>
              <a:t>https://ipbes.net/ias/learning</a:t>
            </a:r>
            <a:r>
              <a:rPr lang="en-US" sz="1800" i="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endParaRPr sz="1050" i="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76774"/>
            <a:ext cx="7985760" cy="37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/>
        </p:nvSpPr>
        <p:spPr>
          <a:xfrm>
            <a:off x="-54604" y="3363190"/>
            <a:ext cx="1878496" cy="125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</a:t>
            </a:r>
            <a:endParaRPr dirty="0"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23892" y="3540004"/>
            <a:ext cx="7848428" cy="89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 panose="020B0604020202020204"/>
              <a:buNone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Messages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 panose="020B0604020202020204"/>
              </a:rPr>
              <a:t>é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rapport EEE</a:t>
            </a:r>
            <a:endParaRPr dirty="0"/>
          </a:p>
        </p:txBody>
      </p:sp>
      <p:pic>
        <p:nvPicPr>
          <p:cNvPr id="114" name="Google Shape;114;p5" descr="Une image contenant Graines et oléagineux, sol&#10;&#10;Description générée automatiquement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683000" y="0"/>
            <a:ext cx="54610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57200" y="2077120"/>
            <a:ext cx="5014913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espèces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exotiques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envahissantes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l'un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des 5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principaux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facteurs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la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biodiversité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sont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animaux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,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plantes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d'autres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organismes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qui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ont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été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introduits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par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activités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humaines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dans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nouvelles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régions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400" b="0" dirty="0">
              <a:latin typeface="Helvetica" pitchFamily="2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envahissantes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sont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un sous-ensemble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connues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pour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s'être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établies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répandues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avec des impacts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négatifs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sur la nature.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nombreuses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envahissantes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ont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également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 des impacts sur 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personnes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</a:rPr>
              <a:t>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05327" y="0"/>
            <a:ext cx="3438673" cy="51435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4738370" y="1684655"/>
            <a:ext cx="4182745" cy="1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Arial" panose="020B0604020202020204"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 Invasions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biologiques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»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décrit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processus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par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lequel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espèce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transportée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ou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déplacée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de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façon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intentionnelle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ou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non, hors de son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aire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répartition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naturelle par les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activités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humaines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et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introduite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dans de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nouvelles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régions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où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elle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peut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s’établir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et se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propager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kumimoji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A screen shot of a book&#10;&#10;Description automatically generated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4820285" cy="51974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/>
          <p:nvPr/>
        </p:nvSpPr>
        <p:spPr>
          <a:xfrm>
            <a:off x="305283" y="1671591"/>
            <a:ext cx="4709630" cy="196507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Plus de 37 000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établies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été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introduites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par 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activités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humaines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mondialement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200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nouvelles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par an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3 500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envahissantes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avec des impacts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négatifs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sur la nature,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ainsi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que sur les populations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humaines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Plus de 2 300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envahissantes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présentes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sur 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terres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peuples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autochtones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dans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toutes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régions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 la Terre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37473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37473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05283" y="548929"/>
            <a:ext cx="8938727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humains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la nature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menacés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par 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espèces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exotiques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envahissantes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toutes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régions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la Terre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 descr="A chart of different types of insects&#10;&#10;Description automatically generate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91233" y="796244"/>
            <a:ext cx="4953624" cy="42167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/>
          <p:nvPr/>
        </p:nvSpPr>
        <p:spPr>
          <a:xfrm>
            <a:off x="305283" y="1922500"/>
            <a:ext cx="5002007" cy="196507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Bien que 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plupart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des pays (80 %)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aient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objectifs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pour la gestion des invasions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biologiques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dans le cadre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leurs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stratégies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nationales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pour 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biodiversité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leurs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plans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d'action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83 % des pays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n'ont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pas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législation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réglementation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nationales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spécifiquement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orientées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prévention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le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contrôle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envahissantes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Près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 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moitié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des pays (45 %)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n’investissent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pas dans la gestion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envahissantes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37473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05283" y="905366"/>
            <a:ext cx="9048037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politiques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actuelles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avérées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insuffisantes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gérer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les invasions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biologiques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prévenir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contrôler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espèces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exotiques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envahissantes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 descr="A person holding a globe&#10;&#10;Description automatically generate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429594" y="2022595"/>
            <a:ext cx="3637288" cy="24248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00577" y="458998"/>
            <a:ext cx="8349534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impacts des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espèces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exotiques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envahissantes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quelques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chiffres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0577" y="1275532"/>
            <a:ext cx="2339500" cy="2943295"/>
            <a:chOff x="-78937" y="1275532"/>
            <a:chExt cx="2339500" cy="2943295"/>
          </a:xfrm>
        </p:grpSpPr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313573" y="1275532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60%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78937" y="2833832"/>
              <a:ext cx="23395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kern="1200" dirty="0">
                  <a:solidFill>
                    <a:srgbClr val="41510D"/>
                  </a:solidFill>
                  <a:latin typeface="Helvetica" pitchFamily="2" charset="0"/>
                  <a:ea typeface="+mn-ea"/>
                  <a:cs typeface="+mn-cs"/>
                </a:rPr>
                <a:t>d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es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extinctions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d'espèces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à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l'échelle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mondiale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ont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été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causées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,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seules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ou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combinaison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avec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d'autres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facteurs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, par des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espèces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exotiques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envahissantes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64777" y="1280352"/>
            <a:ext cx="2193602" cy="2518604"/>
            <a:chOff x="2398326" y="1269335"/>
            <a:chExt cx="2193602" cy="2518604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2714963" y="1269335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&gt;$423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milliards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98326" y="2833832"/>
              <a:ext cx="219360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kern="1200" dirty="0" err="1">
                  <a:solidFill>
                    <a:srgbClr val="41510D"/>
                  </a:solidFill>
                  <a:latin typeface="Helvetica" pitchFamily="2" charset="0"/>
                  <a:ea typeface="+mn-ea"/>
                  <a:cs typeface="+mn-cs"/>
                </a:rPr>
                <a:t>est</a:t>
              </a:r>
              <a:r>
                <a:rPr lang="en-GB" kern="1200" dirty="0">
                  <a:solidFill>
                    <a:srgbClr val="41510D"/>
                  </a:solidFill>
                  <a:latin typeface="Helvetica" pitchFamily="2" charset="0"/>
                  <a:ea typeface="+mn-ea"/>
                  <a:cs typeface="+mn-cs"/>
                </a:rPr>
                <a:t> l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coût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mondial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annuel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estimé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des invasions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biologiques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2019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83079" y="1279352"/>
            <a:ext cx="2193602" cy="2285624"/>
            <a:chOff x="4785775" y="1279352"/>
            <a:chExt cx="2193602" cy="228562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5105336" y="1279352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85%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85775" y="2826312"/>
              <a:ext cx="219360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des impacts sur la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nature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et la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qualité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de vie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sont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négatifs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01380" y="1286872"/>
            <a:ext cx="1780612" cy="2716511"/>
            <a:chOff x="5012986" y="1279352"/>
            <a:chExt cx="1780612" cy="2716511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5105336" y="1279352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12986" y="2826312"/>
              <a:ext cx="178061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des impacts sur les </a:t>
              </a:r>
              <a:r>
                <a:rPr lang="en-US" kern="1200" dirty="0">
                  <a:solidFill>
                    <a:srgbClr val="C00000"/>
                  </a:solidFill>
                  <a:latin typeface="Helvetica" pitchFamily="2" charset="0"/>
                  <a:ea typeface="+mn-ea"/>
                  <a:cs typeface="+mn-cs"/>
                </a:rPr>
                <a:t>contributions de la n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ature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aux populations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sont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510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négatifs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38437" y="3331156"/>
            <a:ext cx="1878496" cy="125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</a:t>
            </a:r>
            <a:endParaRPr lang="en-US" sz="130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2016933" y="3507970"/>
            <a:ext cx="6988630" cy="89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</a:pPr>
            <a:r>
              <a:rPr lang="en-US" sz="32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Introduction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à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l’IPBES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et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élaboration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du rapport EEE</a:t>
            </a:r>
            <a:endParaRPr sz="3200" b="1" dirty="0">
              <a:solidFill>
                <a:schemeClr val="lt1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93" name="Google Shape;93;p2" descr="Une image contenant plein air, arbre, herbe, plante&#10;&#10;Description générée automatiquement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683000" y="0"/>
            <a:ext cx="54610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40886" y="2424946"/>
            <a:ext cx="4022033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menaces des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espèces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exotiques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envahissantes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augmentent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manière significative dans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chaque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région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10.png" descr="A screenshot of a graph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161033" y="1191802"/>
            <a:ext cx="4856920" cy="29609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01814" y="1120347"/>
            <a:ext cx="3598649" cy="2555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humains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cœur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problème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...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nombreuses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activités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humaines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facilitent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le transport,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l'introduction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l'établissement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et la propagation des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espèces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exotiques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envahissantes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j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j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Si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rien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ne change,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d'ici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2050, le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nombre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total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d'espèces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exotiques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dans le monde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devrait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être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d'environ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un tiers plus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élevé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qu'en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2005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j-ea"/>
              <a:cs typeface="+mn-cs"/>
            </a:endParaRPr>
          </a:p>
        </p:txBody>
      </p:sp>
      <p:pic>
        <p:nvPicPr>
          <p:cNvPr id="12" name="Picture 11" descr="A container ship in the water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alphaModFix amt="72000"/>
          </a:blip>
          <a:srcRect/>
          <a:stretch>
            <a:fillRect/>
          </a:stretch>
        </p:blipFill>
        <p:spPr>
          <a:xfrm>
            <a:off x="3700463" y="2"/>
            <a:ext cx="5443536" cy="5149361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irefighters on fire&#10;&#10;Description automatically generated"/>
          <p:cNvPicPr>
            <a:picLocks noChangeAspect="1"/>
          </p:cNvPicPr>
          <p:nvPr/>
        </p:nvPicPr>
        <p:blipFill rotWithShape="1">
          <a:blip r:embed="rId2" cstate="screen">
            <a:alphaModFix amt="85000"/>
          </a:blip>
          <a:srcRect/>
          <a:stretch>
            <a:fillRect/>
          </a:stretch>
        </p:blipFill>
        <p:spPr>
          <a:xfrm>
            <a:off x="-7160" y="130461"/>
            <a:ext cx="9141837" cy="274319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-41324" y="303150"/>
            <a:ext cx="9210162" cy="2555454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espèces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exotiques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envahissantes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les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autres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GB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changement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interagissent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manière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complexe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00" y="3104825"/>
            <a:ext cx="8863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D'autres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facteurs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changement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tels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que la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démographie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l'économie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les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changements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d'utilisation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terres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des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mers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augmentent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peuvent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amplifier les menaces et les impacts des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envahissantes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kern="1200" dirty="0">
              <a:solidFill>
                <a:srgbClr val="41510D"/>
              </a:solidFill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changement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climatique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sera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également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cause majeure de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l'augmentation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future du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risque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aux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espèces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exotiques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envahissantes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"/>
          <p:cNvSpPr txBox="1"/>
          <p:nvPr/>
        </p:nvSpPr>
        <p:spPr>
          <a:xfrm>
            <a:off x="139880" y="643774"/>
            <a:ext cx="5157984" cy="347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 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humains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cœur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la solution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2500"/>
              <a:buFont typeface="Arial" panose="020B0604020202020204"/>
              <a:buNone/>
              <a:defRPr/>
            </a:pP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Les 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invasions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biologiques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les impacts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négatifs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espèces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exotiques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envahissantes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peuvent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être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prévenus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atténués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grâce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kern="12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une</a:t>
            </a:r>
            <a:r>
              <a:rPr lang="en-US" kern="12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kern="12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gestion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efficace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  <a:defRPr/>
            </a:pPr>
            <a:endParaRPr lang="en-US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existe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trois options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 gestion 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gestion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voies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d'introduction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et de propagation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espèces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exotiques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envahissantes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;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gestion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espèces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exotiques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envahissantes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ciblées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soit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l'échelle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locale,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soit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l'échelle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du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paysage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;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gestion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basée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sur le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site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sur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l'écosystème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Google Shape;291;p23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2" name="Google Shape;292;p23" descr="A person working on a large piece of machinery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596102" y="2615818"/>
            <a:ext cx="3408018" cy="227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3" descr="A group of people working in a forest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92769" y="275937"/>
            <a:ext cx="3411351" cy="227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"/>
          <p:cNvSpPr txBox="1"/>
          <p:nvPr/>
        </p:nvSpPr>
        <p:spPr>
          <a:xfrm>
            <a:off x="359636" y="-218531"/>
            <a:ext cx="5479470" cy="347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prévention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et la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préparation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les options les plus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rentables</a:t>
            </a:r>
            <a:endParaRPr lang="en-US" sz="1800" b="1" kern="1200" dirty="0">
              <a:solidFill>
                <a:srgbClr val="C71617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Arial" panose="020B0604020202020204"/>
              <a:buNone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prévention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peut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être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réalisée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grâce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gestion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voies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d'introduction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comprenant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contrôles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d'importation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strictement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appliqués,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biosécurité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-, post- et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périphérie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la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frontière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ainsi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que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mesures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pour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prévenir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évasions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confinement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306" name="Google Shape;306;p25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Google Shape;307;p25" descr="Close-up of a person's foot in mud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904180" y="398421"/>
            <a:ext cx="3075709" cy="205047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5"/>
          <p:cNvSpPr txBox="1"/>
          <p:nvPr/>
        </p:nvSpPr>
        <p:spPr>
          <a:xfrm>
            <a:off x="371375" y="2695547"/>
            <a:ext cx="8361216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prévention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particulièrement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importante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sur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îles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et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elle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également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cruciale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dans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systèmes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marins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aquatiques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connectés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plupart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tentatives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d'éradication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confinement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espèces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exotiques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envahissantes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échoué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kern="12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financement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soutenu et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adéquat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le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renforcement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capacités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la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coopération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technique et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scientifique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le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transfert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technologie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la surveillance, les installations de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quarantaine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d'inspection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sont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nécessaires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pour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mesures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prévention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efficaces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.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9" name="Google Shape;309;p25" descr="A black background with a black square&#10;&#10;Description automatically generated with medium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313923"/>
            <a:ext cx="414528" cy="41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5" descr="A black background with a black square&#10;&#10;Description automatically generated with medium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851" y="2695547"/>
            <a:ext cx="414528" cy="41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5" descr="A black background with a black square&#10;&#10;Description automatically generated with medium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54892" y="3495746"/>
            <a:ext cx="414528" cy="414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/>
          <p:nvPr/>
        </p:nvSpPr>
        <p:spPr>
          <a:xfrm>
            <a:off x="359636" y="-403129"/>
            <a:ext cx="5479470" cy="347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Arial" panose="020B0604020202020204"/>
              <a:buNone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D'autres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options de gestion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peuvent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également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être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efficaces</a:t>
            </a:r>
            <a:endParaRPr lang="en-GB" sz="1800" b="1" kern="1200" dirty="0">
              <a:solidFill>
                <a:srgbClr val="C71617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Arial" panose="020B0604020202020204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Arial" panose="020B0604020202020204"/>
              <a:buNone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Helvetica Neue" panose="020B0604020202020204"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L'éradication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été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couronnée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succès,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particulier pour les petites populations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d'espèces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exotiques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envahissantes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propagation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lente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surtout dans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écosystèmes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isolés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Google Shape;317;p26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359636" y="2535921"/>
            <a:ext cx="8361216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contention et le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contrôle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peuvent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être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option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efficace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pour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espèces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exotiques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envahissantes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qui ne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peuvent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pas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être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éradiquées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pour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diverses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raisons dans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systèmes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terrestres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eaux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fermées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mais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plupart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tentatives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dans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systèmes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aquatiques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marins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connectés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été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largement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inefficaces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rétablissement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fonctions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écosystèmes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et des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contributions de la nature aux populations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peut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être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réalisée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grâce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gestion adaptative, y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compris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la restauration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écosystèmes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dans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systèmes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terrestres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les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eaux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fermées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9" name="Google Shape;319;p26" descr="A black background with a black square&#10;&#10;Description automatically generated with medium confidenc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43153" y="1513380"/>
            <a:ext cx="414528" cy="41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6" descr="A black background with a black square&#10;&#10;Description automatically generated with medium confidenc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43153" y="2556107"/>
            <a:ext cx="414528" cy="41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6" descr="A black background with a black square&#10;&#10;Description automatically generated with medium confidenc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43153" y="3598834"/>
            <a:ext cx="414528" cy="41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6" descr="A bag of plants in the middle of a forest&#10;&#10;Description automatically generated with medium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39106" y="322531"/>
            <a:ext cx="3099517" cy="206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78335" y="649450"/>
            <a:ext cx="5219930" cy="4363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progrès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ambitieux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dans la gestion des invasions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biologiques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peuvent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être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réalisés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grâce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gouvernance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intégrée</a:t>
            </a:r>
            <a:endParaRPr lang="en-US" sz="1800" dirty="0">
              <a:solidFill>
                <a:srgbClr val="C716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décembre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2022, 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gouvernements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d'accord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pour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Éviter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, limiter,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réduire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ou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atténuer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les incidences des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espèces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exotiques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envahissantes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sur la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biodiversité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et les services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écosystémiques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identifiant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et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contrôlant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leurs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voies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d'introduction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empêchant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l'introduction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et la propagation des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principales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espèces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exotiques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envahissantes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réduisant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moitié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au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moins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les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taux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d'introduction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et de propagation des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autres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espèces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exotiques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envahissantes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connues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ou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potentielles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d'ici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2030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, et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éradiquant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ou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contrôlant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les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espèces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exotiques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envahissantes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particulier dans les zones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prioritaires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notamment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dans les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îles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” Cadre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mondial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de la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biodiversité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de Kunming-Montréal 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Cible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Helvetica" pitchFamily="2" charset="0"/>
                <a:ea typeface="+mj-ea"/>
                <a:cs typeface="+mn-cs"/>
              </a:rPr>
              <a:t> 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j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j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Helvetica" pitchFamily="2" charset="0"/>
              <a:ea typeface="+mj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13.png" descr="A tree with roots and a city in the background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543550" y="0"/>
            <a:ext cx="3600450" cy="513793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272221" y="275937"/>
            <a:ext cx="5099879" cy="4424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US" sz="1600" b="0" i="0" u="none" strike="noStrike" cap="none" dirty="0">
              <a:solidFill>
                <a:srgbClr val="50783A"/>
              </a:solidFill>
              <a:latin typeface="Helvetica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 descr="A fish swimming in water&#10;&#10;Description automatically generate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01025" y="432347"/>
            <a:ext cx="3005664" cy="1971214"/>
          </a:xfrm>
          <a:prstGeom prst="rect">
            <a:avLst/>
          </a:prstGeom>
        </p:spPr>
      </p:pic>
      <p:pic>
        <p:nvPicPr>
          <p:cNvPr id="9" name="Picture 8" descr="A purple flowers on a plant&#10;&#10;Description automatically generated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86593" y="2703270"/>
            <a:ext cx="3005665" cy="1971215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37311" y="490950"/>
            <a:ext cx="5821279" cy="4424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dirty="0">
                <a:solidFill>
                  <a:srgbClr val="C00000"/>
                </a:solidFill>
                <a:latin typeface="Helvetica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Aperçu des lacunes </a:t>
            </a:r>
            <a:r>
              <a:rPr lang="en-US" sz="1800" dirty="0" err="1">
                <a:solidFill>
                  <a:srgbClr val="C00000"/>
                </a:solidFill>
                <a:latin typeface="Helvetica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en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 matière de </a:t>
            </a:r>
            <a:r>
              <a:rPr lang="en-US" sz="1800" dirty="0" err="1">
                <a:solidFill>
                  <a:srgbClr val="C00000"/>
                </a:solidFill>
                <a:latin typeface="Helvetica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connaissances</a:t>
            </a:r>
            <a:r>
              <a:rPr lang="en-US" sz="1800" dirty="0">
                <a:solidFill>
                  <a:srgbClr val="C00000"/>
                </a:solidFill>
                <a:latin typeface="Helvetica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 et de </a:t>
            </a:r>
            <a:r>
              <a:rPr lang="en-US" sz="1800" dirty="0" err="1">
                <a:solidFill>
                  <a:srgbClr val="C00000"/>
                </a:solidFill>
                <a:latin typeface="Helvetica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données</a:t>
            </a:r>
            <a:endParaRPr lang="en-US" sz="1800" dirty="0">
              <a:solidFill>
                <a:srgbClr val="C00000"/>
              </a:solidFill>
              <a:latin typeface="Helvetica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US" sz="2500" dirty="0">
              <a:solidFill>
                <a:srgbClr val="C00000"/>
              </a:solidFill>
              <a:latin typeface="Helvetica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Manque de </a:t>
            </a:r>
            <a:r>
              <a:rPr lang="en-GB" sz="140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connaissances</a:t>
            </a:r>
            <a:r>
              <a:rPr lang="en-GB" sz="140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:</a:t>
            </a:r>
            <a:endParaRPr lang="en-GB" sz="140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Régionales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(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espèces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et impacts) (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partout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mais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particulièrement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dans les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économies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en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développement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)</a:t>
            </a:r>
            <a:endParaRPr lang="en-GB" sz="1400" b="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Taxonomiques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(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particulièrement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pour les microbes et les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invertébrés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)</a:t>
            </a:r>
            <a:endParaRPr lang="en-GB" sz="1400" b="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Environnements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aquatiques</a:t>
            </a:r>
            <a:endParaRPr lang="en-GB" sz="1400" b="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Processus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(interaction des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moteurs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,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modèles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et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scénarios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)</a:t>
            </a:r>
            <a:endParaRPr lang="en-GB" sz="1400" b="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1400" b="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Manque de </a:t>
            </a:r>
            <a:r>
              <a:rPr lang="en-GB" sz="140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normes</a:t>
            </a:r>
            <a:r>
              <a:rPr lang="en-GB" sz="140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et </a:t>
            </a:r>
            <a:r>
              <a:rPr lang="en-GB" sz="140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d'instruments</a:t>
            </a:r>
            <a:r>
              <a:rPr lang="en-GB" sz="140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:</a:t>
            </a:r>
            <a:endParaRPr lang="en-GB" sz="140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Gouvernance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(conception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d'une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gouvernance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intégrée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, collaboration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efficace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, IPLC)</a:t>
            </a:r>
            <a:endParaRPr lang="en-GB" sz="1400" b="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Gestion (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contrôle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et surveillance) (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systèmes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aquatiques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,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changement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climatique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,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lignes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directrices, IPLC)</a:t>
            </a:r>
            <a:endParaRPr lang="en-GB" sz="1400" b="0" dirty="0"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Manque de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normes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internationales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 (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terminologie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, </a:t>
            </a:r>
            <a:r>
              <a:rPr lang="en-GB" sz="1400" b="0" dirty="0" err="1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langage</a:t>
            </a:r>
            <a:r>
              <a:rPr lang="en-GB" sz="1400" b="0" dirty="0">
                <a:latin typeface="Helvetica" pitchFamily="2" charset="0"/>
                <a:ea typeface="Calibri" panose="020F0502020204030204" pitchFamily="34" charset="0"/>
                <a:cs typeface="Helvetica" pitchFamily="2" charset="0"/>
              </a:rPr>
              <a:t>) </a:t>
            </a:r>
            <a:endParaRPr lang="de-DE" sz="1400" b="0" dirty="0">
              <a:effectLst/>
              <a:latin typeface="Helvetica" pitchFamily="2" charset="0"/>
              <a:ea typeface="Calibri" panose="020F0502020204030204" pitchFamily="34" charset="0"/>
              <a:cs typeface="Helvetica" pitchFamily="2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/>
          <a:srcRect l="-1" r="-1"/>
          <a:stretch>
            <a:fillRect/>
          </a:stretch>
        </p:blipFill>
        <p:spPr>
          <a:xfrm>
            <a:off x="5271450" y="57666"/>
            <a:ext cx="3872550" cy="51435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-84842" y="2324435"/>
            <a:ext cx="5608947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existe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preuves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convaincantes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la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nécessité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d'une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action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immédiate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soutenue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Avec des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ressources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suffisantes et un engagement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la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prévention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le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contrôle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espèces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exotiques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envahissantes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objectifs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atteignables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qui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apporteront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avantages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significatifs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pour les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personnes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la nature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38437" y="3331156"/>
            <a:ext cx="1878496" cy="12525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 panose="020B0604020202020204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endParaRPr kumimoji="0" lang="en-US" sz="1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6933" y="3825450"/>
            <a:ext cx="6609274" cy="898910"/>
          </a:xfrm>
        </p:spPr>
        <p:txBody>
          <a:bodyPr anchor="t">
            <a:no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du rapport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 descr="Une image contenant plein air, ciel, herbe, feu&#10;&#10;Description générée automatique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683000" y="0"/>
            <a:ext cx="5461000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forest with trees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284713" y="-3161"/>
            <a:ext cx="5859288" cy="5143500"/>
          </a:xfrm>
          <a:prstGeom prst="rect">
            <a:avLst/>
          </a:prstGeom>
        </p:spPr>
      </p:pic>
      <p:sp>
        <p:nvSpPr>
          <p:cNvPr id="6" name="Google Shape;103;p2"/>
          <p:cNvSpPr/>
          <p:nvPr/>
        </p:nvSpPr>
        <p:spPr>
          <a:xfrm>
            <a:off x="3263364" y="0"/>
            <a:ext cx="5859288" cy="5143501"/>
          </a:xfrm>
          <a:prstGeom prst="rect">
            <a:avLst/>
          </a:prstGeom>
          <a:gradFill>
            <a:gsLst>
              <a:gs pos="0">
                <a:schemeClr val="lt1"/>
              </a:gs>
              <a:gs pos="82000">
                <a:srgbClr val="FFFFFF">
                  <a:alpha val="49135"/>
                </a:srgbClr>
              </a:gs>
              <a:gs pos="100000">
                <a:srgbClr val="FFFFFF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9" name="Google Shape;429;p37"/>
          <p:cNvSpPr txBox="1"/>
          <p:nvPr/>
        </p:nvSpPr>
        <p:spPr>
          <a:xfrm>
            <a:off x="101396" y="-50334"/>
            <a:ext cx="8046923" cy="1666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Quelques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mots sur la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Plateforme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intergouvernementale</a:t>
            </a:r>
            <a:r>
              <a:rPr lang="en-US" sz="1800" b="1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scientifique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politique sur la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biodiversité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les services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écosystémiques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(IPBES)</a:t>
            </a:r>
            <a:endParaRPr sz="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432;p37"/>
          <p:cNvSpPr txBox="1"/>
          <p:nvPr/>
        </p:nvSpPr>
        <p:spPr>
          <a:xfrm>
            <a:off x="101396" y="1755267"/>
            <a:ext cx="8338066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1510D"/>
              </a:buClr>
              <a:buSzPts val="1600"/>
            </a:pP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organe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intergouvernemental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indépendant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établi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par les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États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membres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2012,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comptant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actuellement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145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États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membres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.</a:t>
            </a:r>
            <a:endParaRPr lang="en-US" dirty="0">
              <a:solidFill>
                <a:srgbClr val="C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dirty="0">
              <a:solidFill>
                <a:srgbClr val="C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réponse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aux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demandes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gouvernements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l'IPBES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fournit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aux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décideurs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évaluations</a:t>
            </a:r>
            <a:r>
              <a:rPr lang="en-US" sz="14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scientifiques</a:t>
            </a:r>
            <a:r>
              <a:rPr lang="en-US" sz="14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objectives sur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l'état</a:t>
            </a:r>
            <a:r>
              <a:rPr lang="en-US" sz="14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connaissances</a:t>
            </a:r>
            <a:r>
              <a:rPr lang="en-US" sz="14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concernant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:</a:t>
            </a: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lvl="2">
              <a:buClr>
                <a:srgbClr val="41510D"/>
              </a:buClr>
              <a:buSzPts val="1600"/>
            </a:pP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     - La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biodiversité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la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planète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les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écosystèmes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leurs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contributions aux populations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lvl="2">
              <a:buClr>
                <a:srgbClr val="41510D"/>
              </a:buClr>
              <a:buSzPts val="1600"/>
            </a:pP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     - Les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outils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méthodes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pour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protéger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utiliser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durablement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ressources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naturelles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Il propose des options de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réponse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basées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sur les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meilleures</a:t>
            </a:r>
            <a:r>
              <a:rPr lang="en-US" sz="14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données</a:t>
            </a:r>
            <a:r>
              <a:rPr lang="en-US" sz="14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scientifiques</a:t>
            </a:r>
            <a:r>
              <a:rPr lang="en-US" sz="1400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disponibles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.</a:t>
            </a: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L'IPBES fait pour la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biodiversité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ce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que le GIEC fait pour le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changement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400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climatique</a:t>
            </a:r>
            <a:r>
              <a:rPr lang="en-US" sz="1400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.</a:t>
            </a: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sz="1400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endParaRPr lang="en-US" dirty="0">
              <a:solidFill>
                <a:srgbClr val="C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52951" y="2324435"/>
            <a:ext cx="8691049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L'Évaluation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espèces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exotiques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envahissantes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premier rapport global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les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espèces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exotiques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envahissantes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endParaRPr lang="en-US" sz="1800" dirty="0">
              <a:solidFill>
                <a:srgbClr val="C716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C716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fournit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meilleures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preuves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disponibles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critique et des options pour les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gouvernements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société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civile, les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peuples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autochtones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communautés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locales, le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privé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ceux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cherchent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aborder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question des invasions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biologiques</a:t>
            </a:r>
            <a:endParaRPr lang="en-US" sz="1800" dirty="0">
              <a:solidFill>
                <a:srgbClr val="C716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C716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Résumé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l'intention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décideurs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téléchargé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de 37 000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fois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 rapport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</a:t>
            </a:r>
            <a:r>
              <a:rPr lang="en-US" sz="18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plus de 7 000 </a:t>
            </a:r>
            <a:r>
              <a:rPr lang="en-US" sz="1800" dirty="0" err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fois</a:t>
            </a:r>
            <a:endParaRPr lang="en-US" sz="1800" dirty="0">
              <a:solidFill>
                <a:srgbClr val="C716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87225" y="2164383"/>
            <a:ext cx="4075694" cy="1493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Les conclusions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l'évaluation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des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espèces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exotiques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envahissantes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devraient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contribuer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atteindre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les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objectifs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internationaux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sur les invasions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biologiques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- Objectif 6 du Cadre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mondial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pour la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biodiversité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Kunming-Montréal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- Mise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œuvre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des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Objectifs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développement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durable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l'Agenda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2030 pour 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développement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durable,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particulier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l'Objectif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15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200" cap="none" spc="0" normalizeH="0" baseline="0" noProof="1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#InvasiveAlienSpecies Assessment</a:t>
            </a:r>
            <a:endParaRPr kumimoji="0" lang="en-GB" sz="1600" b="1" i="0" u="none" strike="noStrike" kern="1200" cap="none" spc="0" normalizeH="0" baseline="0" noProof="1">
              <a:ln>
                <a:noFill/>
              </a:ln>
              <a:solidFill>
                <a:srgbClr val="E4E7E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group of people clapping at a conference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62919" y="696019"/>
            <a:ext cx="4693856" cy="3751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919" y="4102622"/>
            <a:ext cx="24860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"/>
                <a:ea typeface="+mn-ea"/>
                <a:cs typeface="+mn-cs"/>
              </a:rPr>
              <a:t>Photo by IISD/ENB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4"/>
          <p:cNvSpPr txBox="1"/>
          <p:nvPr/>
        </p:nvSpPr>
        <p:spPr>
          <a:xfrm>
            <a:off x="295759" y="1715540"/>
            <a:ext cx="4128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1600"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 rapport sur 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espèces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exotiques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envahissantes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soutiendra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le partage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d'informations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au sein et entre les pays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1600"/>
              <a:buFont typeface="Arial" panose="020B0604020202020204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1600"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 rapport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soutiendra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également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renforcement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capacités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l'échelle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mondiale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notamment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dans les pays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développement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" name="Google Shape;400;p34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Google Shape;401;p34"/>
          <p:cNvSpPr txBox="1"/>
          <p:nvPr/>
        </p:nvSpPr>
        <p:spPr>
          <a:xfrm>
            <a:off x="4262919" y="4102622"/>
            <a:ext cx="24860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Photo by IISD/ENB 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02" name="Google Shape;402;p34"/>
          <p:cNvPicPr preferRelativeResize="0"/>
          <p:nvPr/>
        </p:nvPicPr>
        <p:blipFill>
          <a:blip r:embed="rId1" cstate="screen"/>
          <a:stretch>
            <a:fillRect/>
          </a:stretch>
        </p:blipFill>
        <p:spPr>
          <a:xfrm>
            <a:off x="4844975" y="236200"/>
            <a:ext cx="3909325" cy="21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4"/>
          <p:cNvPicPr preferRelativeResize="0"/>
          <p:nvPr/>
        </p:nvPicPr>
        <p:blipFill>
          <a:blip r:embed="rId2" cstate="screen"/>
          <a:stretch>
            <a:fillRect/>
          </a:stretch>
        </p:blipFill>
        <p:spPr>
          <a:xfrm>
            <a:off x="4933375" y="2482675"/>
            <a:ext cx="3805727" cy="253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27ec4b1bc52_1_0"/>
          <p:cNvPicPr preferRelativeResize="0"/>
          <p:nvPr/>
        </p:nvPicPr>
        <p:blipFill>
          <a:blip r:embed="rId1" cstate="screen"/>
          <a:stretch>
            <a:fillRect/>
          </a:stretch>
        </p:blipFill>
        <p:spPr>
          <a:xfrm>
            <a:off x="6032975" y="686825"/>
            <a:ext cx="2785700" cy="13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7ec4b1bc52_1_0"/>
          <p:cNvPicPr preferRelativeResize="0"/>
          <p:nvPr/>
        </p:nvPicPr>
        <p:blipFill>
          <a:blip r:embed="rId2" cstate="screen"/>
          <a:stretch>
            <a:fillRect/>
          </a:stretch>
        </p:blipFill>
        <p:spPr>
          <a:xfrm>
            <a:off x="293550" y="882351"/>
            <a:ext cx="1392500" cy="176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7ec4b1bc52_1_0"/>
          <p:cNvPicPr preferRelativeResize="0"/>
          <p:nvPr/>
        </p:nvPicPr>
        <p:blipFill>
          <a:blip r:embed="rId3" cstate="screen"/>
          <a:stretch>
            <a:fillRect/>
          </a:stretch>
        </p:blipFill>
        <p:spPr>
          <a:xfrm>
            <a:off x="3916787" y="686827"/>
            <a:ext cx="2161600" cy="237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7ec4b1bc52_1_0"/>
          <p:cNvPicPr preferRelativeResize="0"/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96375" y="1381862"/>
            <a:ext cx="1650475" cy="20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7ec4b1bc52_1_0"/>
          <p:cNvPicPr preferRelativeResize="0"/>
          <p:nvPr/>
        </p:nvPicPr>
        <p:blipFill>
          <a:blip r:embed="rId5" cstate="screen"/>
          <a:stretch>
            <a:fillRect/>
          </a:stretch>
        </p:blipFill>
        <p:spPr>
          <a:xfrm>
            <a:off x="3386375" y="1541312"/>
            <a:ext cx="2031700" cy="287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27ec4b1bc52_1_0"/>
          <p:cNvPicPr preferRelativeResize="0"/>
          <p:nvPr/>
        </p:nvPicPr>
        <p:blipFill>
          <a:blip r:embed="rId6" cstate="screen"/>
          <a:stretch>
            <a:fillRect/>
          </a:stretch>
        </p:blipFill>
        <p:spPr>
          <a:xfrm>
            <a:off x="228597" y="3120312"/>
            <a:ext cx="3022623" cy="12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27ec4b1bc52_1_0"/>
          <p:cNvPicPr preferRelativeResize="0"/>
          <p:nvPr/>
        </p:nvPicPr>
        <p:blipFill>
          <a:blip r:embed="rId7" cstate="screen"/>
          <a:stretch>
            <a:fillRect/>
          </a:stretch>
        </p:blipFill>
        <p:spPr>
          <a:xfrm>
            <a:off x="2058425" y="1022650"/>
            <a:ext cx="1579149" cy="27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27ec4b1bc52_1_0"/>
          <p:cNvPicPr preferRelativeResize="0"/>
          <p:nvPr/>
        </p:nvPicPr>
        <p:blipFill>
          <a:blip r:embed="rId8" cstate="screen"/>
          <a:stretch>
            <a:fillRect/>
          </a:stretch>
        </p:blipFill>
        <p:spPr>
          <a:xfrm>
            <a:off x="4474099" y="2879054"/>
            <a:ext cx="1650475" cy="140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7ec4b1bc52_1_0"/>
          <p:cNvPicPr preferRelativeResize="0"/>
          <p:nvPr/>
        </p:nvPicPr>
        <p:blipFill>
          <a:blip r:embed="rId9" cstate="screen"/>
          <a:stretch>
            <a:fillRect/>
          </a:stretch>
        </p:blipFill>
        <p:spPr>
          <a:xfrm>
            <a:off x="5794799" y="2985965"/>
            <a:ext cx="2566424" cy="147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27ec4b1bc52_1_0"/>
          <p:cNvPicPr preferRelativeResize="0"/>
          <p:nvPr/>
        </p:nvPicPr>
        <p:blipFill>
          <a:blip r:embed="rId10" cstate="screen"/>
          <a:stretch>
            <a:fillRect/>
          </a:stretch>
        </p:blipFill>
        <p:spPr>
          <a:xfrm>
            <a:off x="6357573" y="1541298"/>
            <a:ext cx="2031701" cy="187624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27ec4b1bc52_1_0"/>
          <p:cNvSpPr txBox="1"/>
          <p:nvPr/>
        </p:nvSpPr>
        <p:spPr>
          <a:xfrm>
            <a:off x="226500" y="280599"/>
            <a:ext cx="86910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1800"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 rapport sur les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espèces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exotiques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envahissantes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contribuera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sensibiliser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sur la question des invasions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biologiques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1800"/>
              <a:buFont typeface="Arial" panose="020B0604020202020204"/>
              <a:buNone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Google Shape;392;g27ec4b1bc52_1_0"/>
          <p:cNvSpPr txBox="1"/>
          <p:nvPr/>
        </p:nvSpPr>
        <p:spPr>
          <a:xfrm>
            <a:off x="0" y="4428966"/>
            <a:ext cx="935161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de 4 800 articles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dans environ 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dans plus de 120 pays, avec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portée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415 millions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d'impressions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sur plus de 2 780 sites Web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d'actualités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différents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51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4151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3" name="Google Shape;393;g27ec4b1bc52_1_0"/>
          <p:cNvPicPr preferRelativeResize="0"/>
          <p:nvPr/>
        </p:nvPicPr>
        <p:blipFill>
          <a:blip r:embed="rId11" cstate="screen"/>
          <a:stretch>
            <a:fillRect/>
          </a:stretch>
        </p:blipFill>
        <p:spPr>
          <a:xfrm>
            <a:off x="8114872" y="1324747"/>
            <a:ext cx="1029129" cy="17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7ec4b1bc52_1_0"/>
          <p:cNvPicPr preferRelativeResize="0"/>
          <p:nvPr/>
        </p:nvPicPr>
        <p:blipFill>
          <a:blip r:embed="rId12" cstate="screen"/>
          <a:stretch>
            <a:fillRect/>
          </a:stretch>
        </p:blipFill>
        <p:spPr>
          <a:xfrm>
            <a:off x="8017474" y="2554425"/>
            <a:ext cx="1029125" cy="141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/>
          <p:nvPr/>
        </p:nvSpPr>
        <p:spPr>
          <a:xfrm>
            <a:off x="101398" y="-21939"/>
            <a:ext cx="8805434" cy="65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Prises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compte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impacts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préliminaires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(1/2)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432;p37"/>
          <p:cNvSpPr txBox="1"/>
          <p:nvPr/>
        </p:nvSpPr>
        <p:spPr>
          <a:xfrm>
            <a:off x="101398" y="605390"/>
            <a:ext cx="7213802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Réponses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directes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gouvernements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Communications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officielles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(Chili, France et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autres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Révision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d'une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stratégie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 communication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nationale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pour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l'aligner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sur le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langage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l'Évaluation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(Belgique)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Cité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dans la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Stratégie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nationale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française sur la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biodiversité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Gouvernement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local : 2,2 millions de dollars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australiens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pour le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contrôle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l'herbe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buffel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Australie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du Sud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Traduction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du résumé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l'intention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décideurs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Japon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autres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GB" b="1" kern="1200" dirty="0" err="1">
                <a:solidFill>
                  <a:srgbClr val="C00000"/>
                </a:solidFill>
                <a:latin typeface="Helvetica" pitchFamily="2" charset="0"/>
                <a:ea typeface="+mn-ea"/>
                <a:cs typeface="Arial" panose="020B0604020202020204" pitchFamily="34" charset="0"/>
              </a:rPr>
              <a:t>Présence</a:t>
            </a:r>
            <a:r>
              <a:rPr lang="en-GB" b="1" kern="1200" dirty="0">
                <a:solidFill>
                  <a:srgbClr val="C00000"/>
                </a:solidFill>
                <a:latin typeface="Helvetica" pitchFamily="2" charset="0"/>
                <a:ea typeface="+mn-ea"/>
                <a:cs typeface="Arial" panose="020B0604020202020204" pitchFamily="34" charset="0"/>
              </a:rPr>
              <a:t> dans les forums politiques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SBSTTA-25 de la CDB, G7 et Groupe de liaison inter-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agences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sur les EEE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kern="1200" dirty="0">
              <a:solidFill>
                <a:prstClr val="black">
                  <a:lumMod val="65000"/>
                  <a:lumOff val="35000"/>
                </a:prstClr>
              </a:solidFill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defTabSz="457200">
              <a:buClrTx/>
              <a:buFont typeface="+mj-lt"/>
              <a:buAutoNum type="arabicPeriod"/>
              <a:defRPr/>
            </a:pPr>
            <a:r>
              <a:rPr lang="en-GB" b="1" kern="1200" dirty="0">
                <a:solidFill>
                  <a:srgbClr val="C00000"/>
                </a:solidFill>
                <a:latin typeface="Helvetica" pitchFamily="2" charset="0"/>
                <a:ea typeface="+mn-ea"/>
                <a:cs typeface="Arial" panose="020B0604020202020204" pitchFamily="34" charset="0"/>
              </a:rPr>
              <a:t> Sensibilisation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Présentations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événements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organisés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par le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Japon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, le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Royaume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-Uni, la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Finlande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, la France, la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Norvège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, la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Thailande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, CABES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(Afrique), le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Parlement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européen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, BES-Net, le PNUD, la Société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argentine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d'écologie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, et bien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d'autres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Session sur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l'Évaluation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EEE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lors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 la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réunion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 dialogue des points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focaux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nationaux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l'IPBES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40322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360061" y="0"/>
            <a:ext cx="1783939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60061" y="2234564"/>
            <a:ext cx="1783578" cy="863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7359700" y="3390900"/>
            <a:ext cx="1783939" cy="177498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4E7E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83028" y="644047"/>
            <a:ext cx="8229600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 panose="020B0604020202020204"/>
                <a:ea typeface="+mj-ea"/>
                <a:cs typeface="Calibri (Headings)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Prises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compte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impacts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préliminaires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71617"/>
                </a:solidFill>
                <a:effectLst/>
                <a:uLnTx/>
                <a:uFillTx/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(1/2)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71617"/>
              </a:solidFill>
              <a:effectLst/>
              <a:uLnTx/>
              <a:uFillTx/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9" name="Text Placeholder 3"/>
          <p:cNvSpPr txBox="1"/>
          <p:nvPr/>
        </p:nvSpPr>
        <p:spPr>
          <a:xfrm>
            <a:off x="657952" y="1381449"/>
            <a:ext cx="7479751" cy="31625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Réponses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d'autres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parties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prenantes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nouveau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travail du GBIF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abordera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nécessité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d'un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meilleur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accès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données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améliorées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sur 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envahissantes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897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Secteur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privé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Chemin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d'impact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pour les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espèces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exotiques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envahissantes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(~30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entreprises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société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Invasive Species Corporation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obtient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2,5 millions de dollars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Silverstrand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Capital pour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développer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nouveaux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produits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3225"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14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defRPr/>
            </a:pP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Identification des lacunes </a:t>
            </a:r>
            <a:r>
              <a:rPr lang="en-GB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matière de </a:t>
            </a:r>
            <a:r>
              <a:rPr lang="en-GB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connaissances</a:t>
            </a: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(dialogue </a:t>
            </a:r>
            <a:r>
              <a:rPr lang="en-GB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Biodiversa</a:t>
            </a: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+, W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ébinaire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IPBES)</a:t>
            </a:r>
            <a:endParaRPr lang="en-GB" sz="14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322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A group of people holding papers&#10;&#10;Description automatically generated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476359" y="3717472"/>
            <a:ext cx="3667641" cy="1426028"/>
          </a:xfrm>
          <a:prstGeom prst="rect">
            <a:avLst/>
          </a:prstGeom>
        </p:spPr>
      </p:pic>
      <p:pic>
        <p:nvPicPr>
          <p:cNvPr id="11" name="Picture 10" descr="A person standing at a podium giving a presentation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868616" y="3724989"/>
            <a:ext cx="2607743" cy="1418511"/>
          </a:xfrm>
          <a:prstGeom prst="rect">
            <a:avLst/>
          </a:prstGeom>
        </p:spPr>
      </p:pic>
      <p:pic>
        <p:nvPicPr>
          <p:cNvPr id="12" name="Picture 11" descr="A group of people sitting at a table&#10;&#10;Description automatically generated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" y="3717472"/>
            <a:ext cx="2868614" cy="14260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"/>
          <p:cNvSpPr txBox="1"/>
          <p:nvPr/>
        </p:nvSpPr>
        <p:spPr>
          <a:xfrm>
            <a:off x="5622611" y="2622188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Merci!</a:t>
            </a:r>
            <a:endParaRPr lang="en-US" sz="2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8" name="Google Shape;438;p38"/>
          <p:cNvSpPr txBox="1"/>
          <p:nvPr/>
        </p:nvSpPr>
        <p:spPr>
          <a:xfrm>
            <a:off x="6251771" y="2270867"/>
            <a:ext cx="18339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¡Gracias!</a:t>
            </a:r>
            <a:endParaRPr sz="24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9" name="Google Shape;439;p38"/>
          <p:cNvSpPr txBox="1"/>
          <p:nvPr/>
        </p:nvSpPr>
        <p:spPr>
          <a:xfrm>
            <a:off x="5309936" y="1816844"/>
            <a:ext cx="23014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you!</a:t>
            </a:r>
            <a:endParaRPr sz="24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0" name="Google Shape;440;p38"/>
          <p:cNvSpPr txBox="1"/>
          <p:nvPr/>
        </p:nvSpPr>
        <p:spPr>
          <a:xfrm>
            <a:off x="957463" y="3239400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73764" y="1524000"/>
            <a:ext cx="3570236" cy="2487170"/>
            <a:chOff x="5573764" y="1524000"/>
            <a:chExt cx="3570236" cy="24871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5573764" y="1811530"/>
              <a:ext cx="3570236" cy="21996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679440" y="1524000"/>
              <a:ext cx="477520" cy="497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432;p37"/>
          <p:cNvSpPr txBox="1"/>
          <p:nvPr/>
        </p:nvSpPr>
        <p:spPr>
          <a:xfrm>
            <a:off x="62212" y="1348122"/>
            <a:ext cx="5861068" cy="312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>
              <a:spcBef>
                <a:spcPts val="545"/>
              </a:spcBef>
              <a:buClrTx/>
              <a:tabLst>
                <a:tab pos="354965" algn="l"/>
                <a:tab pos="355600" algn="l"/>
              </a:tabLst>
              <a:defRPr/>
            </a:pP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La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plénière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l’organe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directeur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et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ses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observateurs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>
              <a:spcBef>
                <a:spcPts val="545"/>
              </a:spcBef>
              <a:buClrTx/>
              <a:tabLst>
                <a:tab pos="354965" algn="l"/>
                <a:tab pos="355600" algn="l"/>
              </a:tabLst>
              <a:defRPr/>
            </a:pP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Un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bureau et un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d’experts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multidisciplinaire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qui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supervisent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fonctions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administratives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scientifiques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Des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d’experts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travail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composés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d’une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sélection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scientifiques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détenteurs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savoir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réalisant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évaluations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d’autres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livrables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Secrétariat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(y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compris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groupes</a:t>
            </a:r>
            <a:r>
              <a:rPr lang="en-US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d’appui technique)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qui met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oeuvre le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programme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travail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soutient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les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autres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entités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endParaRPr dirty="0"/>
          </a:p>
        </p:txBody>
      </p:sp>
      <p:sp>
        <p:nvSpPr>
          <p:cNvPr id="4" name="Google Shape;429;p37"/>
          <p:cNvSpPr txBox="1"/>
          <p:nvPr/>
        </p:nvSpPr>
        <p:spPr>
          <a:xfrm>
            <a:off x="62212" y="321292"/>
            <a:ext cx="8046923" cy="56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Comment IPBES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est-elle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structurée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? </a:t>
            </a:r>
            <a:endParaRPr sz="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31940" y="2831740"/>
            <a:ext cx="2804514" cy="1049391"/>
          </a:xfrm>
          <a:prstGeom prst="rect">
            <a:avLst/>
          </a:prstGeom>
        </p:spPr>
      </p:pic>
      <p:sp>
        <p:nvSpPr>
          <p:cNvPr id="429" name="Google Shape;429;p37"/>
          <p:cNvSpPr txBox="1"/>
          <p:nvPr/>
        </p:nvSpPr>
        <p:spPr>
          <a:xfrm>
            <a:off x="460539" y="416838"/>
            <a:ext cx="9413976" cy="93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endParaRPr lang="en-US" sz="105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179" y="1368366"/>
            <a:ext cx="7523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S’impliquer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dans les travaux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d’IPBES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c’est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contribuer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:</a:t>
            </a:r>
            <a:endParaRPr lang="en-GB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crédibilité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qualité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validité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) des productions de la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plateforme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représentativité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connaissances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géographique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systèmes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savoir)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pertinence politique 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des productions de la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plateforme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légitimité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processus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la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plateforme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(inclusion des parties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prenantes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la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transparence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l'équité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dans le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traitement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valeurs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des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systèmes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savoir)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Il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existe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différents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niveaux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b="1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d’implication</a:t>
            </a:r>
            <a:r>
              <a:rPr lang="en-GB" b="1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:</a:t>
            </a:r>
            <a:endParaRPr lang="en-GB" b="1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experts et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jeunes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chercheurs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évaluation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ou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groupe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travail)</a:t>
            </a:r>
            <a:endParaRPr lang="en-GB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devenir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auteur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contributeur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endParaRPr lang="en-GB" dirty="0">
              <a:solidFill>
                <a:srgbClr val="C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participer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à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 examen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externe</a:t>
            </a:r>
            <a:endParaRPr lang="en-GB" dirty="0">
              <a:solidFill>
                <a:srgbClr val="C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devenir</a:t>
            </a:r>
            <a:r>
              <a:rPr lang="en-GB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un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observateur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/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partie</a:t>
            </a:r>
            <a:r>
              <a:rPr lang="en-GB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prenante</a:t>
            </a:r>
            <a:endParaRPr lang="en-GB" dirty="0">
              <a:solidFill>
                <a:srgbClr val="C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3" name="Google Shape;429;p37"/>
          <p:cNvSpPr txBox="1"/>
          <p:nvPr/>
        </p:nvSpPr>
        <p:spPr>
          <a:xfrm>
            <a:off x="62212" y="321292"/>
            <a:ext cx="8046923" cy="56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Pourquoi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comment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s’impliquer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? </a:t>
            </a:r>
            <a:endParaRPr lang="en-US" sz="105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72023" y="1362635"/>
            <a:ext cx="889484" cy="3351452"/>
            <a:chOff x="4279750" y="2884540"/>
            <a:chExt cx="788072" cy="2618134"/>
          </a:xfrm>
          <a:solidFill>
            <a:srgbClr val="881635">
              <a:alpha val="30196"/>
            </a:srgbClr>
          </a:solidFill>
        </p:grpSpPr>
        <p:sp>
          <p:nvSpPr>
            <p:cNvPr id="5" name="Rectangle 4"/>
            <p:cNvSpPr/>
            <p:nvPr/>
          </p:nvSpPr>
          <p:spPr>
            <a:xfrm>
              <a:off x="4421151" y="2884540"/>
              <a:ext cx="447660" cy="20737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6B77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</a:t>
              </a:r>
              <a:endPara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6B77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Graphical user interface, website&#10;&#10;Description automatically generated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4279751" y="3125007"/>
              <a:ext cx="788071" cy="1124919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graphical user interface&#10;&#10;Description automatically generated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4279750" y="4324394"/>
              <a:ext cx="788071" cy="1178280"/>
            </a:xfrm>
            <a:prstGeom prst="rect">
              <a:avLst/>
            </a:prstGeom>
            <a:grpFill/>
          </p:spPr>
        </p:pic>
      </p:grpSp>
      <p:grpSp>
        <p:nvGrpSpPr>
          <p:cNvPr id="9" name="Group 8"/>
          <p:cNvGrpSpPr/>
          <p:nvPr/>
        </p:nvGrpSpPr>
        <p:grpSpPr>
          <a:xfrm>
            <a:off x="89507" y="1362634"/>
            <a:ext cx="1080000" cy="3333434"/>
            <a:chOff x="696978" y="1521243"/>
            <a:chExt cx="1266488" cy="3802490"/>
          </a:xfrm>
        </p:grpSpPr>
        <p:pic>
          <p:nvPicPr>
            <p:cNvPr id="10" name="Picture 2" descr="Image result for ipbes pollination assessment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96978" y="1872377"/>
              <a:ext cx="1266488" cy="1627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696978" y="3603667"/>
              <a:ext cx="1266486" cy="172006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998674" y="1521243"/>
              <a:ext cx="839184" cy="30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6B77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2016</a:t>
              </a:r>
              <a:endPara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6B77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15481" y="1371798"/>
            <a:ext cx="3452158" cy="3201113"/>
            <a:chOff x="-929845" y="3089056"/>
            <a:chExt cx="4693228" cy="4172884"/>
          </a:xfrm>
          <a:solidFill>
            <a:srgbClr val="ED7D31">
              <a:alpha val="30196"/>
            </a:srgbClr>
          </a:solidFill>
        </p:grpSpPr>
        <p:grpSp>
          <p:nvGrpSpPr>
            <p:cNvPr id="14" name="Group 13"/>
            <p:cNvGrpSpPr/>
            <p:nvPr/>
          </p:nvGrpSpPr>
          <p:grpSpPr>
            <a:xfrm>
              <a:off x="-929845" y="3465796"/>
              <a:ext cx="3080747" cy="3796144"/>
              <a:chOff x="-3805867" y="1130969"/>
              <a:chExt cx="4937952" cy="6136592"/>
            </a:xfrm>
            <a:grpFill/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 cstate="screen"/>
              <a:srcRect/>
              <a:stretch>
                <a:fillRect/>
              </a:stretch>
            </p:blipFill>
            <p:spPr>
              <a:xfrm>
                <a:off x="-1221314" y="1130969"/>
                <a:ext cx="2353399" cy="3006995"/>
              </a:xfrm>
              <a:prstGeom prst="rect">
                <a:avLst/>
              </a:prstGeom>
              <a:grpFill/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screen"/>
              <a:srcRect/>
              <a:stretch>
                <a:fillRect/>
              </a:stretch>
            </p:blipFill>
            <p:spPr>
              <a:xfrm>
                <a:off x="-1221316" y="4349563"/>
                <a:ext cx="2353399" cy="2917998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 cstate="screen"/>
              <a:srcRect l="-1"/>
              <a:stretch>
                <a:fillRect/>
              </a:stretch>
            </p:blipFill>
            <p:spPr>
              <a:xfrm>
                <a:off x="-3805867" y="4349561"/>
                <a:ext cx="2353399" cy="2918000"/>
              </a:xfrm>
              <a:prstGeom prst="rect">
                <a:avLst/>
              </a:prstGeom>
              <a:grpFill/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9" cstate="screen"/>
              <a:srcRect/>
              <a:stretch>
                <a:fillRect/>
              </a:stretch>
            </p:blipFill>
            <p:spPr>
              <a:xfrm>
                <a:off x="-3805867" y="1151306"/>
                <a:ext cx="2353399" cy="3006995"/>
              </a:xfrm>
              <a:prstGeom prst="rect">
                <a:avLst/>
              </a:prstGeom>
              <a:grpFill/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screen"/>
            <a:srcRect t="-1"/>
            <a:stretch>
              <a:fillRect/>
            </a:stretch>
          </p:blipFill>
          <p:spPr>
            <a:xfrm>
              <a:off x="2295117" y="3465796"/>
              <a:ext cx="1468266" cy="1860150"/>
            </a:xfrm>
            <a:prstGeom prst="rect">
              <a:avLst/>
            </a:prstGeom>
            <a:grpFill/>
          </p:spPr>
        </p:pic>
        <p:sp>
          <p:nvSpPr>
            <p:cNvPr id="16" name="TextBox 15"/>
            <p:cNvSpPr txBox="1"/>
            <p:nvPr/>
          </p:nvSpPr>
          <p:spPr>
            <a:xfrm>
              <a:off x="1066210" y="3089056"/>
              <a:ext cx="978391" cy="346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6B77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2018</a:t>
              </a:r>
              <a:endPara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6B77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22680" y="1357823"/>
            <a:ext cx="1056712" cy="1739594"/>
            <a:chOff x="1149045" y="2544567"/>
            <a:chExt cx="936235" cy="17381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 cstate="screen"/>
            <a:srcRect/>
            <a:stretch>
              <a:fillRect/>
            </a:stretch>
          </p:blipFill>
          <p:spPr>
            <a:xfrm>
              <a:off x="1149045" y="2843915"/>
              <a:ext cx="936235" cy="143882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accent5">
                  <a:lumMod val="50000"/>
                </a:schemeClr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1300891" y="2544567"/>
              <a:ext cx="546863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6B77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2019</a:t>
              </a:r>
              <a:endPara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6B77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1314998" y="1480029"/>
            <a:ext cx="0" cy="33112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77252" y="1480029"/>
            <a:ext cx="0" cy="33112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40529" y="1480029"/>
            <a:ext cx="0" cy="33112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893599" y="1505428"/>
            <a:ext cx="0" cy="33112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" descr="Une image contenant texte, capture d’écran, affiche, graphisme&#10;&#10;Description générée automatiquement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8053423" y="1623498"/>
            <a:ext cx="1037191" cy="1464270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8329005" y="1371299"/>
            <a:ext cx="505267" cy="2654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6B77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  <a:endParaRPr kumimoji="0" lang="en-US" sz="1125" b="1" i="0" u="none" strike="noStrike" kern="1200" cap="none" spc="0" normalizeH="0" baseline="0" noProof="0" dirty="0">
              <a:ln>
                <a:noFill/>
              </a:ln>
              <a:solidFill>
                <a:srgbClr val="6B77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429;p37"/>
          <p:cNvSpPr txBox="1"/>
          <p:nvPr/>
        </p:nvSpPr>
        <p:spPr>
          <a:xfrm>
            <a:off x="62212" y="321292"/>
            <a:ext cx="8046923" cy="56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Les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différentes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évaluations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l’IPBES</a:t>
            </a:r>
            <a:endParaRPr sz="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river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 l="-1"/>
          <a:stretch>
            <a:fillRect/>
          </a:stretch>
        </p:blipFill>
        <p:spPr>
          <a:xfrm>
            <a:off x="3709436" y="0"/>
            <a:ext cx="5540509" cy="5143500"/>
          </a:xfrm>
          <a:prstGeom prst="rect">
            <a:avLst/>
          </a:prstGeom>
        </p:spPr>
      </p:pic>
      <p:sp>
        <p:nvSpPr>
          <p:cNvPr id="5" name="Google Shape;103;p2"/>
          <p:cNvSpPr/>
          <p:nvPr/>
        </p:nvSpPr>
        <p:spPr>
          <a:xfrm>
            <a:off x="3311756" y="-1"/>
            <a:ext cx="5938189" cy="5143501"/>
          </a:xfrm>
          <a:prstGeom prst="rect">
            <a:avLst/>
          </a:prstGeom>
          <a:gradFill>
            <a:gsLst>
              <a:gs pos="3000">
                <a:schemeClr val="lt1"/>
              </a:gs>
              <a:gs pos="100000">
                <a:srgbClr val="FFFFFF">
                  <a:alpha val="49135"/>
                </a:srgbClr>
              </a:gs>
              <a:gs pos="100000">
                <a:srgbClr val="FFFFFF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9" name="Google Shape;429;p37"/>
          <p:cNvSpPr txBox="1"/>
          <p:nvPr/>
        </p:nvSpPr>
        <p:spPr>
          <a:xfrm>
            <a:off x="225622" y="306225"/>
            <a:ext cx="5159177" cy="72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Qu’est-ce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qu’une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évaluation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l’IPBES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?</a:t>
            </a:r>
            <a:endParaRPr sz="1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2" name="Google Shape;432;p37"/>
          <p:cNvSpPr txBox="1"/>
          <p:nvPr/>
        </p:nvSpPr>
        <p:spPr>
          <a:xfrm>
            <a:off x="225425" y="1536065"/>
            <a:ext cx="7926070" cy="32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tabLst>
                <a:tab pos="355600" algn="l"/>
                <a:tab pos="356235" algn="l"/>
              </a:tabLst>
              <a:defRPr/>
            </a:pP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C’est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une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évaluation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critique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l'état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des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connaissances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sur la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biodiversité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les services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écosystémiques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par un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groupe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multidisciplinaire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d'experts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sélectionnés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interagissant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avec les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gouvernements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leurs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pairs (experts,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praticiens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autres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) dans un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processus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séquentiel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qui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garantie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légitimité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pertinence 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crédibilité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tabLst>
                <a:tab pos="355600" algn="l"/>
                <a:tab pos="356235" algn="l"/>
              </a:tabLst>
              <a:defRPr/>
            </a:pP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tabLst>
                <a:tab pos="355600" algn="l"/>
                <a:tab pos="356235" algn="l"/>
              </a:tabLst>
              <a:defRPr/>
            </a:pP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Une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évaluation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est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axée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sur les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problèmes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et son public principal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est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composé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décideurs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tabLst>
                <a:tab pos="355600" algn="l"/>
                <a:tab pos="356235" algn="l"/>
              </a:tabLst>
              <a:defRPr/>
            </a:pP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tabLst>
                <a:tab pos="355600" algn="l"/>
                <a:tab pos="356235" algn="l"/>
              </a:tabLst>
              <a:defRPr/>
            </a:pP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Un rapport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d’évaluation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comprend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un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résume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pour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décideurs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et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plusieurs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chapitres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tabLst>
                <a:tab pos="355600" algn="l"/>
                <a:tab pos="356235" algn="l"/>
              </a:tabLst>
              <a:defRPr/>
            </a:pP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</a:endParaRPr>
          </a:p>
          <a:p>
            <a:pPr>
              <a:buClr>
                <a:srgbClr val="41510D"/>
              </a:buClr>
              <a:buSzPts val="1600"/>
            </a:pP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Chaque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évaluation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est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guidée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par la 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cadre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conceptuel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et par un </a:t>
            </a:r>
            <a:r>
              <a:rPr lang="en-US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rapport de </a:t>
            </a:r>
            <a:r>
              <a:rPr lang="en-US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cadrage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,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apprové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par la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Pléniere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 de </a:t>
            </a:r>
            <a:r>
              <a:rPr lang="en-US" dirty="0" err="1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l’IPBES</a:t>
            </a: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lvl="3">
              <a:buClr>
                <a:srgbClr val="41510D"/>
              </a:buClr>
              <a:buSzPts val="1600"/>
            </a:pPr>
            <a:r>
              <a:rPr lang="en-US" dirty="0">
                <a:solidFill>
                  <a:srgbClr val="41510D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	</a:t>
            </a:r>
            <a:endParaRPr lang="en-US" dirty="0">
              <a:solidFill>
                <a:srgbClr val="41510D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endParaRPr dirty="0"/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/>
          <p:nvPr/>
        </p:nvSpPr>
        <p:spPr>
          <a:xfrm>
            <a:off x="139700" y="0"/>
            <a:ext cx="8864600" cy="757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37473"/>
              </a:buClr>
              <a:buSzPts val="3000"/>
            </a:pPr>
            <a:r>
              <a:rPr lang="en-GB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Historique</a:t>
            </a:r>
            <a:r>
              <a:rPr lang="en-GB" sz="1800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des d</a:t>
            </a:r>
            <a:r>
              <a:rPr lang="en-US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</a:t>
            </a:r>
            <a:r>
              <a:rPr lang="en-GB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cisions</a:t>
            </a:r>
            <a:r>
              <a:rPr lang="en-GB" sz="1800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la </a:t>
            </a:r>
            <a:r>
              <a:rPr lang="en-GB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pleni</a:t>
            </a:r>
            <a:r>
              <a:rPr lang="en-US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</a:rPr>
              <a:t>è</a:t>
            </a:r>
            <a:r>
              <a:rPr lang="en-GB" sz="1800" b="1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re de </a:t>
            </a:r>
            <a:r>
              <a:rPr lang="en-GB" sz="1800" b="1" i="0" u="none" strike="noStrike" cap="none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l’IPBES</a:t>
            </a:r>
            <a:r>
              <a:rPr lang="en-GB" sz="1800" b="1" i="0" u="none" strike="noStrike" cap="none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GB" sz="1800" b="1" i="0" u="none" strike="noStrike" cap="none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concernant</a:t>
            </a:r>
            <a:r>
              <a:rPr lang="en-GB" sz="1800" b="1" i="0" u="none" strike="noStrike" cap="none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l’</a:t>
            </a:r>
            <a:r>
              <a:rPr lang="en-US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</a:t>
            </a:r>
            <a:r>
              <a:rPr lang="en-GB" sz="1800" b="1" i="0" u="none" strike="noStrike" cap="none" dirty="0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valuation EEE</a:t>
            </a:r>
            <a:endParaRPr lang="en-GB" sz="1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050"/>
              <a:buFont typeface="Arial" panose="020B0604020202020204"/>
              <a:buNone/>
            </a:pPr>
            <a:endParaRPr lang="en-GB" sz="105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#InvasiveAlienSpecies Assessment</a:t>
            </a:r>
            <a:endParaRPr lang="en-US" sz="1600" b="1">
              <a:solidFill>
                <a:srgbClr val="E4E7E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92075" y="982345"/>
          <a:ext cx="8979535" cy="4030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2283859" y="1700703"/>
            <a:ext cx="90714" cy="90714"/>
          </a:xfrm>
          <a:prstGeom prst="ellipse">
            <a:avLst/>
          </a:prstGeom>
          <a:solidFill>
            <a:srgbClr val="6B774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3009" y="3801813"/>
            <a:ext cx="2281564" cy="8726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on stairs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400800" y="1091278"/>
            <a:ext cx="2743200" cy="3370380"/>
          </a:xfrm>
          <a:prstGeom prst="rect">
            <a:avLst/>
          </a:prstGeom>
        </p:spPr>
      </p:pic>
      <p:sp>
        <p:nvSpPr>
          <p:cNvPr id="429" name="Google Shape;429;p37"/>
          <p:cNvSpPr txBox="1"/>
          <p:nvPr/>
        </p:nvSpPr>
        <p:spPr>
          <a:xfrm>
            <a:off x="252546" y="265689"/>
            <a:ext cx="4981310" cy="12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Helvetica Neue" panose="020B0604020202020204"/>
              <a:buNone/>
            </a:pP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</a:t>
            </a:r>
            <a:r>
              <a:rPr lang="en-US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sentation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l’</a:t>
            </a:r>
            <a:r>
              <a:rPr lang="en-US" sz="1800" b="1" dirty="0" err="1">
                <a:solidFill>
                  <a:srgbClr val="C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quipe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sz="1800" b="1" i="0" dirty="0" err="1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d’experts</a:t>
            </a:r>
            <a:r>
              <a:rPr lang="en-US" sz="1800" b="1" i="0" dirty="0">
                <a:solidFill>
                  <a:srgbClr val="C71617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EEE</a:t>
            </a:r>
            <a:endParaRPr lang="en-US" sz="180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050"/>
              <a:buFont typeface="Arial" panose="020B0604020202020204"/>
              <a:buNone/>
            </a:pPr>
            <a:endParaRPr sz="105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050"/>
              <a:buFont typeface="Arial" panose="020B0604020202020204"/>
              <a:buNone/>
            </a:pPr>
            <a:endParaRPr sz="105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050"/>
              <a:buFont typeface="Arial" panose="020B0604020202020204"/>
              <a:buNone/>
            </a:pPr>
            <a:endParaRPr sz="1050" b="1" i="0" dirty="0">
              <a:solidFill>
                <a:srgbClr val="C71617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432" name="Google Shape;432;p37"/>
          <p:cNvSpPr txBox="1"/>
          <p:nvPr/>
        </p:nvSpPr>
        <p:spPr>
          <a:xfrm>
            <a:off x="154940" y="1418590"/>
            <a:ext cx="6245860" cy="267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Une </a:t>
            </a:r>
            <a:r>
              <a:rPr lang="en-US" b="1" dirty="0" err="1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équipe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multidisciplinaire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de 86 experts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nommés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provenant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47 pays,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couvrant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toutes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les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régions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et de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nombreuses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disciplines.</a:t>
            </a: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r>
              <a:rPr lang="en-US" b="1" dirty="0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Co-</a:t>
            </a:r>
            <a:r>
              <a:rPr lang="en-US" b="1" dirty="0" err="1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présidents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: 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Helen Roy, Anibal Pauchard &amp; Peter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Stoett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Environ 200 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auteurs </a:t>
            </a:r>
            <a:r>
              <a:rPr lang="en-US" b="1" dirty="0" err="1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contributeurs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.</a:t>
            </a: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r>
              <a:rPr lang="en-US" b="1" dirty="0" err="1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Appuyés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par 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:</a:t>
            </a: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    - un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comité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gestion et</a:t>
            </a: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    -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une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unité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d’appui technique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basée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au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Japon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(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Institut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pour les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Stratégies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Environnementales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Mondiales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, IGES)</a:t>
            </a:r>
            <a:endParaRPr lang="en-US" dirty="0">
              <a:solidFill>
                <a:srgbClr val="41510D"/>
              </a:solidFill>
              <a:latin typeface="Helvetica" pitchFamily="2" charset="0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10D"/>
              </a:buClr>
              <a:buSzPts val="1600"/>
              <a:buFont typeface="Helvetica Neue" panose="020B0604020202020204"/>
              <a:buNone/>
            </a:pP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    - Les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différents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groupes</a:t>
            </a:r>
            <a:r>
              <a:rPr lang="en-US" dirty="0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de travail de </a:t>
            </a:r>
            <a:r>
              <a:rPr lang="en-US" dirty="0" err="1">
                <a:solidFill>
                  <a:srgbClr val="41510D"/>
                </a:solidFill>
                <a:latin typeface="Helvetica" pitchFamily="2" charset="0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l'IPBES</a:t>
            </a:r>
            <a:endParaRPr dirty="0">
              <a:latin typeface="Helvetica" pitchFamily="2" charset="0"/>
            </a:endParaRPr>
          </a:p>
        </p:txBody>
      </p:sp>
      <p:pic>
        <p:nvPicPr>
          <p:cNvPr id="2" name="Picture 1" descr="A group of people wearing face masks&#10;&#10;Description automatically generated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400800" y="0"/>
            <a:ext cx="2743200" cy="1594688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400800" y="3779817"/>
            <a:ext cx="2743200" cy="1363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949908" y="4165083"/>
            <a:ext cx="2256020" cy="845393"/>
          </a:xfrm>
          <a:prstGeom prst="rect">
            <a:avLst/>
          </a:prstGeom>
        </p:spPr>
      </p:pic>
      <p:sp>
        <p:nvSpPr>
          <p:cNvPr id="430" name="Google Shape;430;p37"/>
          <p:cNvSpPr txBox="1"/>
          <p:nvPr/>
        </p:nvSpPr>
        <p:spPr>
          <a:xfrm>
            <a:off x="457200" y="4674485"/>
            <a:ext cx="38057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#</a:t>
            </a:r>
            <a:r>
              <a:rPr lang="en-US" sz="1600" b="1" dirty="0" err="1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InvasiveAlienSpecies</a:t>
            </a:r>
            <a:r>
              <a:rPr lang="en-US" sz="1600" b="1" dirty="0">
                <a:solidFill>
                  <a:srgbClr val="E4E7E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Assessment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RB_Base">
  <a:themeElements>
    <a:clrScheme name="Personnalisé 1">
      <a:dk1>
        <a:srgbClr val="3F3F3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Glober Bold"/>
        <a:ea typeface=""/>
        <a:cs typeface=""/>
      </a:majorFont>
      <a:minorFont>
        <a:latin typeface="Glober Regular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15997</Words>
  <Application>WPS Writer</Application>
  <PresentationFormat>On-screen Show (16:9)</PresentationFormat>
  <Paragraphs>414</Paragraphs>
  <Slides>36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36</vt:i4>
      </vt:variant>
    </vt:vector>
  </HeadingPairs>
  <TitlesOfParts>
    <vt:vector size="62" baseType="lpstr">
      <vt:lpstr>Arial</vt:lpstr>
      <vt:lpstr>SimSun</vt:lpstr>
      <vt:lpstr>Wingdings</vt:lpstr>
      <vt:lpstr>Arial</vt:lpstr>
      <vt:lpstr>Calibri</vt:lpstr>
      <vt:lpstr>Calibri</vt:lpstr>
      <vt:lpstr>Glober SemiBold Italic</vt:lpstr>
      <vt:lpstr>Helvetica Neue</vt:lpstr>
      <vt:lpstr>Courier New</vt:lpstr>
      <vt:lpstr>Noto Sans Symbols</vt:lpstr>
      <vt:lpstr>Thonburi</vt:lpstr>
      <vt:lpstr>Helvetica</vt:lpstr>
      <vt:lpstr>Calibri (Headings)</vt:lpstr>
      <vt:lpstr>Times New Roman</vt:lpstr>
      <vt:lpstr>Campton</vt:lpstr>
      <vt:lpstr>Microsoft YaHei</vt:lpstr>
      <vt:lpstr>汉仪旗黑</vt:lpstr>
      <vt:lpstr>Arial Unicode MS</vt:lpstr>
      <vt:lpstr>Calibri Light</vt:lpstr>
      <vt:lpstr>Helvetica Neue</vt:lpstr>
      <vt:lpstr>Glober Regular</vt:lpstr>
      <vt:lpstr>苹方-简</vt:lpstr>
      <vt:lpstr>Thème Office</vt:lpstr>
      <vt:lpstr>1_Thème Office</vt:lpstr>
      <vt:lpstr>2_Thème Office</vt:lpstr>
      <vt:lpstr>FRB_Base</vt:lpstr>
      <vt:lpstr>PowerPoint 演示文稿</vt:lpstr>
      <vt:lpstr>Introduction à l’IPBES et élaboration du rapport EEE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Messages clés du rapport EEE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Impacts du rapport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Maro Haas</dc:creator>
  <cp:lastModifiedBy>Fokam Eric</cp:lastModifiedBy>
  <cp:revision>43</cp:revision>
  <dcterms:created xsi:type="dcterms:W3CDTF">2024-06-11T07:16:50Z</dcterms:created>
  <dcterms:modified xsi:type="dcterms:W3CDTF">2024-06-11T07:16:50Z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1033-5.6.0.8082</vt:lpwstr>
  </property>
</Properties>
</file>