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emf" ContentType="image/x-em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2" r:id="rId3"/>
    <p:sldMasterId id="2147483676" r:id="rId4"/>
  </p:sldMasterIdLst>
  <p:notesMasterIdLst>
    <p:notesMasterId r:id="rId9"/>
  </p:notesMasterIdLst>
  <p:sldIdLst>
    <p:sldId id="256" r:id="rId5"/>
    <p:sldId id="257" r:id="rId6"/>
    <p:sldId id="259" r:id="rId7"/>
    <p:sldId id="864" r:id="rId8"/>
    <p:sldId id="932" r:id="rId10"/>
    <p:sldId id="791" r:id="rId11"/>
    <p:sldId id="865" r:id="rId12"/>
    <p:sldId id="877" r:id="rId13"/>
    <p:sldId id="867" r:id="rId14"/>
    <p:sldId id="868" r:id="rId15"/>
    <p:sldId id="753" r:id="rId16"/>
    <p:sldId id="870" r:id="rId17"/>
    <p:sldId id="853" r:id="rId18"/>
    <p:sldId id="855" r:id="rId19"/>
    <p:sldId id="881" r:id="rId20"/>
    <p:sldId id="878" r:id="rId21"/>
    <p:sldId id="780" r:id="rId22"/>
    <p:sldId id="685" r:id="rId23"/>
    <p:sldId id="798" r:id="rId24"/>
    <p:sldId id="709" r:id="rId25"/>
    <p:sldId id="911" r:id="rId26"/>
    <p:sldId id="703" r:id="rId27"/>
    <p:sldId id="406" r:id="rId28"/>
    <p:sldId id="714" r:id="rId29"/>
    <p:sldId id="706" r:id="rId30"/>
    <p:sldId id="724" r:id="rId31"/>
    <p:sldId id="730" r:id="rId32"/>
    <p:sldId id="689" r:id="rId33"/>
  </p:sldIdLst>
  <p:sldSz cx="9144000" cy="5143500" type="screen16x9"/>
  <p:notesSz cx="7010400" cy="9296400"/>
  <p:embeddedFontLst>
    <p:embeddedFont>
      <p:font typeface="Helvetica Neue" panose="020B0604020202020204"/>
      <p:regular r:id="rId3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ADE2E6"/>
    <a:srgbClr val="006666"/>
    <a:srgbClr val="008080"/>
    <a:srgbClr val="A2BEC2"/>
    <a:srgbClr val="DADE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8" d="100"/>
          <a:sy n="158" d="100"/>
        </p:scale>
        <p:origin x="26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7" Type="http://schemas.openxmlformats.org/officeDocument/2006/relationships/font" Target="fonts/font1.fntdata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9FC62CD-012D-418E-83B0-22FD084506B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026836C-0056-4F5B-A7ED-225AE4662E5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pbes.net/sites/default/files/ipbes_capacity-building_rolling_plan_and_executive_summary_0.pdf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12eceb16a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g112eceb16ac_0_12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r>
              <a:rPr lang="en-US"/>
              <a:t>Bonnie</a:t>
            </a:r>
            <a:endParaRPr lang="en-US"/>
          </a:p>
        </p:txBody>
      </p:sp>
      <p:sp>
        <p:nvSpPr>
          <p:cNvPr id="137" name="Google Shape;137;g112eceb16ac_0_1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defTabSz="931545">
              <a:buClr>
                <a:srgbClr val="000000"/>
              </a:buClr>
              <a:defRPr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386196-C121-460D-8897-42E15B3BDBCD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386196-C121-460D-8897-42E15B3BDBCD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National </a:t>
            </a:r>
            <a:r>
              <a:rPr lang="nb-NO" dirty="0" err="1"/>
              <a:t>Ecosystem</a:t>
            </a:r>
            <a:r>
              <a:rPr lang="nb-NO" dirty="0"/>
              <a:t> Assessment Initiative (NEA) – </a:t>
            </a:r>
            <a:r>
              <a:rPr lang="nb-NO" dirty="0" err="1"/>
              <a:t>develeoped</a:t>
            </a:r>
            <a:r>
              <a:rPr lang="nb-NO" dirty="0"/>
              <a:t> a guide for national </a:t>
            </a:r>
            <a:r>
              <a:rPr lang="nb-NO" dirty="0" err="1"/>
              <a:t>platforms</a:t>
            </a:r>
            <a:endParaRPr lang="nb-NO" dirty="0"/>
          </a:p>
          <a:p>
            <a:r>
              <a:rPr lang="nb-NO" dirty="0" err="1"/>
              <a:t>BES_Net</a:t>
            </a:r>
            <a:r>
              <a:rPr lang="nb-NO" dirty="0"/>
              <a:t> </a:t>
            </a:r>
            <a:r>
              <a:rPr lang="nb-NO" dirty="0" err="1"/>
              <a:t>Trialogues</a:t>
            </a:r>
            <a:r>
              <a:rPr lang="nb-NO" dirty="0"/>
              <a:t> and seed </a:t>
            </a:r>
            <a:r>
              <a:rPr lang="nb-NO" dirty="0" err="1"/>
              <a:t>fund</a:t>
            </a:r>
            <a:r>
              <a:rPr lang="nb-NO" dirty="0"/>
              <a:t> (</a:t>
            </a:r>
            <a:r>
              <a:rPr lang="nb-NO" dirty="0" err="1"/>
              <a:t>funding</a:t>
            </a:r>
            <a:r>
              <a:rPr lang="nb-NO" dirty="0"/>
              <a:t> for national </a:t>
            </a:r>
            <a:r>
              <a:rPr lang="nb-NO" dirty="0" err="1"/>
              <a:t>activities</a:t>
            </a:r>
            <a:r>
              <a:rPr lang="nb-NO" dirty="0"/>
              <a:t>)</a:t>
            </a:r>
            <a:endParaRPr lang="nb-NO" dirty="0"/>
          </a:p>
          <a:p>
            <a:r>
              <a:rPr lang="nb-NO" dirty="0"/>
              <a:t>CABES</a:t>
            </a:r>
            <a:endParaRPr lang="nb-NO" dirty="0"/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386196-C121-460D-8897-42E15B3BDBCD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EST-CE QU’ON GARDE CELLE-CI?</a:t>
            </a:r>
            <a:endParaRPr dirty="0"/>
          </a:p>
        </p:txBody>
      </p:sp>
      <p:sp>
        <p:nvSpPr>
          <p:cNvPr id="427" name="Google Shape;42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660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612207-658A-48A5-993C-77B9735931C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12eceb16ac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g112eceb16ac_0_23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r>
              <a:rPr lang="en-US"/>
              <a:t>Bonnie</a:t>
            </a:r>
            <a:endParaRPr lang="en-US"/>
          </a:p>
        </p:txBody>
      </p:sp>
      <p:sp>
        <p:nvSpPr>
          <p:cNvPr id="144" name="Google Shape;144;g112eceb16ac_0_23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defTabSz="931545">
              <a:buClr>
                <a:srgbClr val="000000"/>
              </a:buClr>
              <a:defRPr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B12740-F531-454A-89C4-B733852002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And associated webinars with subtitles in the 6 UN languages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B84EB4-1F23-4BDC-B897-55C92B2087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>
                <a:solidFill>
                  <a:srgbClr val="676B5E"/>
                </a:solidFill>
                <a:effectLst/>
                <a:latin typeface="Roboto" panose="02000000000000000000" pitchFamily="2" charset="0"/>
              </a:rPr>
              <a:t>The </a:t>
            </a:r>
            <a:r>
              <a:rPr lang="en-US" b="0" i="0" u="none" strike="noStrike">
                <a:solidFill>
                  <a:srgbClr val="009390"/>
                </a:solidFill>
                <a:effectLst/>
                <a:latin typeface="Roboto" panose="02000000000000000000" pitchFamily="2" charset="0"/>
                <a:hlinkClick r:id="rId3"/>
              </a:rPr>
              <a:t>IPBES Capacity-building Rolling Plan</a:t>
            </a:r>
            <a:r>
              <a:rPr lang="en-US" b="0" i="0">
                <a:solidFill>
                  <a:srgbClr val="676B5E"/>
                </a:solidFill>
                <a:effectLst/>
                <a:latin typeface="Roboto" panose="02000000000000000000" pitchFamily="2" charset="0"/>
              </a:rPr>
              <a:t> describes strategies for addressing capacity-building needs and approaches for working with collaborative supporters. Frames the work under objective 2.</a:t>
            </a:r>
            <a:endParaRPr lang="en-US" b="0" i="0">
              <a:solidFill>
                <a:srgbClr val="676B5E"/>
              </a:solidFill>
              <a:effectLst/>
              <a:latin typeface="Roboto" panose="02000000000000000000" pitchFamily="2" charset="0"/>
            </a:endParaRPr>
          </a:p>
          <a:p>
            <a:endParaRPr lang="en-US" b="0" i="0">
              <a:solidFill>
                <a:srgbClr val="676B5E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660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B84EB4-1F23-4BDC-B897-55C92B20874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660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B84EB4-1F23-4BDC-B897-55C92B208741}" type="slidenum">
              <a:rPr kumimoji="0" lang="x-non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E0F0359-A39F-4001-B695-2FA2A0569F0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A8245-3A1B-4D43-8486-03F3F4EA0ADB}" type="datetimeFigureOut">
              <a:rPr lang="fr-FR" smtClean="0"/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F890-B68C-ED46-AC1B-850D1727A55A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A8245-3A1B-4D43-8486-03F3F4EA0ADB}" type="datetimeFigureOut">
              <a:rPr lang="fr-FR" smtClean="0"/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F890-B68C-ED46-AC1B-850D1727A55A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A8245-3A1B-4D43-8486-03F3F4EA0ADB}" type="datetimeFigureOut">
              <a:rPr lang="fr-FR" smtClean="0"/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F890-B68C-ED46-AC1B-850D1727A55A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327857" y="1191467"/>
            <a:ext cx="6230156" cy="392637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</a:lstStyle>
          <a:p>
            <a:r>
              <a:rPr lang="fr-FR" err="1"/>
              <a:t>Title</a:t>
            </a:r>
            <a:r>
              <a:rPr lang="fr-FR"/>
              <a:t> of slide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2327860" y="1680693"/>
            <a:ext cx="6230357" cy="2878428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fr-FR"/>
              <a:t>Content of slide</a:t>
            </a:r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4604"/>
            <a:ext cx="8229600" cy="857250"/>
          </a:xfrm>
          <a:prstGeom prst="rect">
            <a:avLst/>
          </a:prstGeom>
        </p:spPr>
        <p:txBody>
          <a:bodyPr vert="horz"/>
          <a:lstStyle>
            <a:lvl1pPr algn="l">
              <a:defRPr sz="2100" b="1" i="0" baseline="0">
                <a:solidFill>
                  <a:srgbClr val="6E9528"/>
                </a:solidFill>
                <a:latin typeface="Arial" panose="020B0604020202020204"/>
                <a:cs typeface="Calibri (Headings)"/>
              </a:defRPr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405000"/>
          </a:xfrm>
          <a:prstGeom prst="rect">
            <a:avLst/>
          </a:prstGeom>
          <a:solidFill>
            <a:srgbClr val="6E95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57200" y="2228850"/>
            <a:ext cx="7162800" cy="2538413"/>
          </a:xfrm>
          <a:prstGeom prst="rect">
            <a:avLst/>
          </a:prstGeom>
        </p:spPr>
        <p:txBody>
          <a:bodyPr vert="horz"/>
          <a:lstStyle>
            <a:lvl1pPr marL="0">
              <a:buFontTx/>
              <a:buNone/>
              <a:defRPr sz="1350" baseline="0">
                <a:solidFill>
                  <a:srgbClr val="676C5F"/>
                </a:solidFill>
                <a:latin typeface="Arial" panose="020B0604020202020204"/>
              </a:defRPr>
            </a:lvl1pPr>
            <a:lvl2pPr marL="0">
              <a:buFontTx/>
              <a:buNone/>
              <a:defRPr sz="1350" baseline="0">
                <a:solidFill>
                  <a:srgbClr val="676C5F"/>
                </a:solidFill>
                <a:latin typeface="Arial" panose="020B0604020202020204"/>
              </a:defRPr>
            </a:lvl2pPr>
            <a:lvl3pPr marL="0">
              <a:buFontTx/>
              <a:buNone/>
              <a:defRPr sz="1350" baseline="0">
                <a:solidFill>
                  <a:srgbClr val="676C5F"/>
                </a:solidFill>
                <a:latin typeface="Arial" panose="020B0604020202020204"/>
              </a:defRPr>
            </a:lvl3pPr>
            <a:lvl4pPr marL="0">
              <a:buFontTx/>
              <a:buNone/>
              <a:defRPr sz="1350" baseline="0">
                <a:solidFill>
                  <a:srgbClr val="676C5F"/>
                </a:solidFill>
                <a:latin typeface="Arial" panose="020B0604020202020204"/>
              </a:defRPr>
            </a:lvl4pPr>
            <a:lvl5pPr marL="0">
              <a:buFontTx/>
              <a:buNone/>
              <a:defRPr sz="1350" baseline="0">
                <a:solidFill>
                  <a:srgbClr val="676C5F"/>
                </a:solidFill>
                <a:latin typeface="Arial" panose="020B0604020202020204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1491853"/>
            <a:ext cx="8229600" cy="508397"/>
          </a:xfrm>
          <a:prstGeom prst="rect">
            <a:avLst/>
          </a:prstGeom>
        </p:spPr>
        <p:txBody>
          <a:bodyPr vert="horz"/>
          <a:lstStyle>
            <a:lvl1pPr>
              <a:buFontTx/>
              <a:buNone/>
              <a:defRPr sz="1800" baseline="0">
                <a:solidFill>
                  <a:schemeClr val="bg1">
                    <a:lumMod val="65000"/>
                  </a:schemeClr>
                </a:solidFill>
                <a:latin typeface="Arial" panose="020B0604020202020204"/>
              </a:defRPr>
            </a:lvl1pPr>
            <a:lvl2pPr>
              <a:buFontTx/>
              <a:buNone/>
              <a:defRPr sz="1800" baseline="0">
                <a:solidFill>
                  <a:srgbClr val="6E9528"/>
                </a:solidFill>
                <a:latin typeface="Arial" panose="020B0604020202020204"/>
              </a:defRPr>
            </a:lvl2pPr>
            <a:lvl3pPr>
              <a:buFontTx/>
              <a:buNone/>
              <a:defRPr sz="1800" baseline="0">
                <a:solidFill>
                  <a:srgbClr val="6E9528"/>
                </a:solidFill>
                <a:latin typeface="Arial" panose="020B0604020202020204"/>
              </a:defRPr>
            </a:lvl3pPr>
            <a:lvl4pPr>
              <a:buFontTx/>
              <a:buNone/>
              <a:defRPr sz="1800" baseline="0">
                <a:solidFill>
                  <a:srgbClr val="6E9528"/>
                </a:solidFill>
                <a:latin typeface="Arial" panose="020B0604020202020204"/>
              </a:defRPr>
            </a:lvl4pPr>
            <a:lvl5pPr>
              <a:buFontTx/>
              <a:buNone/>
              <a:defRPr sz="1800" baseline="0">
                <a:solidFill>
                  <a:srgbClr val="6E9528"/>
                </a:solidFill>
                <a:latin typeface="Arial" panose="020B0604020202020204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5334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rgbClr val="676C5F"/>
                </a:solidFill>
                <a:latin typeface="Arial" panose="020B0604020202020204"/>
                <a:cs typeface="Calibri (Body)"/>
              </a:defRPr>
            </a:lvl1pPr>
          </a:lstStyle>
          <a:p>
            <a:r>
              <a:rPr lang="en-US"/>
              <a:t>The Intergovernmental Platform on Biodiversity and Ecosystem Services 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91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 b="1" i="0">
                <a:solidFill>
                  <a:srgbClr val="676C5F"/>
                </a:solidFill>
                <a:latin typeface="Arial" panose="020B0604020202020204"/>
                <a:cs typeface="Calibri (Body)"/>
              </a:defRPr>
            </a:lvl1pPr>
          </a:lstStyle>
          <a:p>
            <a:r>
              <a:rPr lang="en-US"/>
              <a:t>www.ipbes.net</a:t>
            </a:r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457200" y="4767263"/>
            <a:ext cx="8229600" cy="1191"/>
          </a:xfrm>
          <a:prstGeom prst="line">
            <a:avLst/>
          </a:prstGeom>
          <a:ln w="12700">
            <a:solidFill>
              <a:srgbClr val="6E952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IPBES Motif Bar L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05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C2398-93EC-4208-818A-9A09573139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7AC84-E500-42B3-8533-FA61DFC27A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A8245-3A1B-4D43-8486-03F3F4EA0ADB}" type="datetimeFigureOut">
              <a:rPr lang="fr-FR" smtClean="0"/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F890-B68C-ED46-AC1B-850D1727A55A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A8245-3A1B-4D43-8486-03F3F4EA0ADB}" type="datetimeFigureOut">
              <a:rPr lang="fr-FR" smtClean="0"/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F890-B68C-ED46-AC1B-850D1727A55A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A8245-3A1B-4D43-8486-03F3F4EA0ADB}" type="datetimeFigureOut">
              <a:rPr lang="fr-FR" smtClean="0"/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F890-B68C-ED46-AC1B-850D1727A55A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A8245-3A1B-4D43-8486-03F3F4EA0ADB}" type="datetimeFigureOut">
              <a:rPr lang="fr-FR" smtClean="0"/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F890-B68C-ED46-AC1B-850D1727A55A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  <a:endParaRPr lang="fr-F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A8245-3A1B-4D43-8486-03F3F4EA0ADB}" type="datetimeFigureOut">
              <a:rPr lang="fr-FR" smtClean="0"/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F890-B68C-ED46-AC1B-850D1727A55A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A8245-3A1B-4D43-8486-03F3F4EA0ADB}" type="datetimeFigureOut">
              <a:rPr lang="fr-FR" smtClean="0"/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F890-B68C-ED46-AC1B-850D1727A55A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A8245-3A1B-4D43-8486-03F3F4EA0ADB}" type="datetimeFigureOut">
              <a:rPr lang="fr-FR" smtClean="0"/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F890-B68C-ED46-AC1B-850D1727A55A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A8245-3A1B-4D43-8486-03F3F4EA0ADB}" type="datetimeFigureOut">
              <a:rPr lang="fr-FR" smtClean="0"/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F890-B68C-ED46-AC1B-850D1727A55A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A8245-3A1B-4D43-8486-03F3F4EA0ADB}" type="datetimeFigureOut">
              <a:rPr lang="fr-FR" smtClean="0"/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F890-B68C-ED46-AC1B-850D1727A55A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A8245-3A1B-4D43-8486-03F3F4EA0ADB}" type="datetimeFigureOut">
              <a:rPr lang="fr-FR" smtClean="0"/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F890-B68C-ED46-AC1B-850D1727A55A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A8245-3A1B-4D43-8486-03F3F4EA0ADB}" type="datetimeFigureOut">
              <a:rPr lang="fr-FR" smtClean="0"/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F890-B68C-ED46-AC1B-850D1727A55A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A8245-3A1B-4D43-8486-03F3F4EA0ADB}" type="datetimeFigureOut">
              <a:rPr lang="fr-FR" smtClean="0"/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F890-B68C-ED46-AC1B-850D1727A55A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4604"/>
            <a:ext cx="8229600" cy="857250"/>
          </a:xfrm>
          <a:prstGeom prst="rect">
            <a:avLst/>
          </a:prstGeom>
        </p:spPr>
        <p:txBody>
          <a:bodyPr vert="horz"/>
          <a:lstStyle>
            <a:lvl1pPr algn="l">
              <a:defRPr sz="2100" b="1" i="0" baseline="0">
                <a:solidFill>
                  <a:srgbClr val="6E9528"/>
                </a:solidFill>
                <a:latin typeface="Arial" panose="020B0604020202020204"/>
                <a:cs typeface="Calibri (Headings)"/>
              </a:defRPr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405000"/>
          </a:xfrm>
          <a:prstGeom prst="rect">
            <a:avLst/>
          </a:prstGeom>
          <a:solidFill>
            <a:srgbClr val="6E95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57200" y="2228850"/>
            <a:ext cx="7162800" cy="2538413"/>
          </a:xfrm>
          <a:prstGeom prst="rect">
            <a:avLst/>
          </a:prstGeom>
        </p:spPr>
        <p:txBody>
          <a:bodyPr vert="horz"/>
          <a:lstStyle>
            <a:lvl1pPr marL="0">
              <a:buFontTx/>
              <a:buNone/>
              <a:defRPr sz="1350" baseline="0">
                <a:solidFill>
                  <a:srgbClr val="676C5F"/>
                </a:solidFill>
                <a:latin typeface="Arial" panose="020B0604020202020204"/>
              </a:defRPr>
            </a:lvl1pPr>
            <a:lvl2pPr marL="0">
              <a:buFontTx/>
              <a:buNone/>
              <a:defRPr sz="1350" baseline="0">
                <a:solidFill>
                  <a:srgbClr val="676C5F"/>
                </a:solidFill>
                <a:latin typeface="Arial" panose="020B0604020202020204"/>
              </a:defRPr>
            </a:lvl2pPr>
            <a:lvl3pPr marL="0">
              <a:buFontTx/>
              <a:buNone/>
              <a:defRPr sz="1350" baseline="0">
                <a:solidFill>
                  <a:srgbClr val="676C5F"/>
                </a:solidFill>
                <a:latin typeface="Arial" panose="020B0604020202020204"/>
              </a:defRPr>
            </a:lvl3pPr>
            <a:lvl4pPr marL="0">
              <a:buFontTx/>
              <a:buNone/>
              <a:defRPr sz="1350" baseline="0">
                <a:solidFill>
                  <a:srgbClr val="676C5F"/>
                </a:solidFill>
                <a:latin typeface="Arial" panose="020B0604020202020204"/>
              </a:defRPr>
            </a:lvl4pPr>
            <a:lvl5pPr marL="0">
              <a:buFontTx/>
              <a:buNone/>
              <a:defRPr sz="1350" baseline="0">
                <a:solidFill>
                  <a:srgbClr val="676C5F"/>
                </a:solidFill>
                <a:latin typeface="Arial" panose="020B0604020202020204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1491853"/>
            <a:ext cx="8229600" cy="508397"/>
          </a:xfrm>
          <a:prstGeom prst="rect">
            <a:avLst/>
          </a:prstGeom>
        </p:spPr>
        <p:txBody>
          <a:bodyPr vert="horz"/>
          <a:lstStyle>
            <a:lvl1pPr>
              <a:buFontTx/>
              <a:buNone/>
              <a:defRPr sz="1800" baseline="0">
                <a:solidFill>
                  <a:schemeClr val="bg1">
                    <a:lumMod val="65000"/>
                  </a:schemeClr>
                </a:solidFill>
                <a:latin typeface="Arial" panose="020B0604020202020204"/>
              </a:defRPr>
            </a:lvl1pPr>
            <a:lvl2pPr>
              <a:buFontTx/>
              <a:buNone/>
              <a:defRPr sz="1800" baseline="0">
                <a:solidFill>
                  <a:srgbClr val="6E9528"/>
                </a:solidFill>
                <a:latin typeface="Arial" panose="020B0604020202020204"/>
              </a:defRPr>
            </a:lvl2pPr>
            <a:lvl3pPr>
              <a:buFontTx/>
              <a:buNone/>
              <a:defRPr sz="1800" baseline="0">
                <a:solidFill>
                  <a:srgbClr val="6E9528"/>
                </a:solidFill>
                <a:latin typeface="Arial" panose="020B0604020202020204"/>
              </a:defRPr>
            </a:lvl3pPr>
            <a:lvl4pPr>
              <a:buFontTx/>
              <a:buNone/>
              <a:defRPr sz="1800" baseline="0">
                <a:solidFill>
                  <a:srgbClr val="6E9528"/>
                </a:solidFill>
                <a:latin typeface="Arial" panose="020B0604020202020204"/>
              </a:defRPr>
            </a:lvl4pPr>
            <a:lvl5pPr>
              <a:buFontTx/>
              <a:buNone/>
              <a:defRPr sz="1800" baseline="0">
                <a:solidFill>
                  <a:srgbClr val="6E9528"/>
                </a:solidFill>
                <a:latin typeface="Arial" panose="020B0604020202020204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5334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rgbClr val="676C5F"/>
                </a:solidFill>
                <a:latin typeface="Arial" panose="020B0604020202020204"/>
                <a:cs typeface="Calibri (Body)"/>
              </a:defRPr>
            </a:lvl1pPr>
          </a:lstStyle>
          <a:p>
            <a:r>
              <a:rPr lang="en-US"/>
              <a:t>The Intergovernmental Platform on Biodiversity and Ecosystem Services 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91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 b="1" i="0">
                <a:solidFill>
                  <a:srgbClr val="676C5F"/>
                </a:solidFill>
                <a:latin typeface="Arial" panose="020B0604020202020204"/>
                <a:cs typeface="Calibri (Body)"/>
              </a:defRPr>
            </a:lvl1pPr>
          </a:lstStyle>
          <a:p>
            <a:r>
              <a:rPr lang="en-US"/>
              <a:t>www.ipbes.net</a:t>
            </a: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57200" y="4767263"/>
            <a:ext cx="8229600" cy="1191"/>
          </a:xfrm>
          <a:prstGeom prst="line">
            <a:avLst/>
          </a:prstGeom>
          <a:ln w="12700">
            <a:solidFill>
              <a:srgbClr val="6E952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IPBES Motif Bar L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405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599C-A0CC-F54D-8D27-0E39F0F32161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599C-A0CC-F54D-8D27-0E39F0F32161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599C-A0CC-F54D-8D27-0E39F0F32161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A8245-3A1B-4D43-8486-03F3F4EA0ADB}" type="datetimeFigureOut">
              <a:rPr lang="fr-FR" smtClean="0"/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F890-B68C-ED46-AC1B-850D1727A55A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599C-A0CC-F54D-8D27-0E39F0F32161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599C-A0CC-F54D-8D27-0E39F0F32161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599C-A0CC-F54D-8D27-0E39F0F32161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599C-A0CC-F54D-8D27-0E39F0F32161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599C-A0CC-F54D-8D27-0E39F0F32161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599C-A0CC-F54D-8D27-0E39F0F32161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599C-A0CC-F54D-8D27-0E39F0F32161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599C-A0CC-F54D-8D27-0E39F0F32161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327857" y="1191467"/>
            <a:ext cx="6230156" cy="392637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</a:lstStyle>
          <a:p>
            <a:r>
              <a:rPr lang="fr-FR" err="1"/>
              <a:t>Title</a:t>
            </a:r>
            <a:r>
              <a:rPr lang="fr-FR"/>
              <a:t> of slide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2327858" y="1680693"/>
            <a:ext cx="6230357" cy="2878428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fr-FR"/>
              <a:t>Content of slide</a:t>
            </a:r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A8245-3A1B-4D43-8486-03F3F4EA0ADB}" type="datetimeFigureOut">
              <a:rPr lang="fr-FR" smtClean="0"/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F890-B68C-ED46-AC1B-850D1727A55A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  <a:endParaRPr lang="fr-F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A8245-3A1B-4D43-8486-03F3F4EA0ADB}" type="datetimeFigureOut">
              <a:rPr lang="fr-FR" smtClean="0"/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F890-B68C-ED46-AC1B-850D1727A55A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A8245-3A1B-4D43-8486-03F3F4EA0ADB}" type="datetimeFigureOut">
              <a:rPr lang="fr-FR" smtClean="0"/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F890-B68C-ED46-AC1B-850D1727A55A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A8245-3A1B-4D43-8486-03F3F4EA0ADB}" type="datetimeFigureOut">
              <a:rPr lang="fr-FR" smtClean="0"/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F890-B68C-ED46-AC1B-850D1727A55A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A8245-3A1B-4D43-8486-03F3F4EA0ADB}" type="datetimeFigureOut">
              <a:rPr lang="fr-FR" smtClean="0"/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F890-B68C-ED46-AC1B-850D1727A55A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A8245-3A1B-4D43-8486-03F3F4EA0ADB}" type="datetimeFigureOut">
              <a:rPr lang="fr-FR" smtClean="0"/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F890-B68C-ED46-AC1B-850D1727A55A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A8245-3A1B-4D43-8486-03F3F4EA0ADB}" type="datetimeFigureOut">
              <a:rPr lang="fr-FR" smtClean="0"/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AF890-B68C-ED46-AC1B-850D1727A55A}" type="slidenum">
              <a:rPr lang="fr-FR" smtClean="0"/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A8245-3A1B-4D43-8486-03F3F4EA0ADB}" type="datetimeFigureOut">
              <a:rPr lang="fr-FR" smtClean="0"/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AF890-B68C-ED46-AC1B-850D1727A55A}" type="slidenum">
              <a:rPr lang="fr-FR" smtClean="0"/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41003-D47E-E749-A638-211CFE363B4D}" type="datetimeFigureOut">
              <a:rPr lang="fr-FR" smtClean="0"/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A599C-A0CC-F54D-8D27-0E39F0F32161}" type="slidenum">
              <a:rPr lang="fr-FR" smtClean="0"/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1.xml"/><Relationship Id="rId2" Type="http://schemas.openxmlformats.org/officeDocument/2006/relationships/image" Target="../media/image3.emf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2.xml"/><Relationship Id="rId2" Type="http://schemas.openxmlformats.org/officeDocument/2006/relationships/themeOverride" Target="../theme/themeOverride9.xml"/><Relationship Id="rId1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hemeOverride" Target="../theme/themeOverride10.xml"/><Relationship Id="rId1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hemeOverride" Target="../theme/themeOverride11.xml"/><Relationship Id="rId1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hemeOverride" Target="../theme/themeOverride12.xml"/><Relationship Id="rId1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hemeOverride" Target="../theme/themeOverride13.xml"/><Relationship Id="rId1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hemeOverride" Target="../theme/themeOverride14.xml"/><Relationship Id="rId1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14.xml"/><Relationship Id="rId6" Type="http://schemas.openxmlformats.org/officeDocument/2006/relationships/themeOverride" Target="../theme/themeOverride15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image" Target="../media/image26.jpeg"/><Relationship Id="rId1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themeOverride" Target="../theme/themeOverride16.xml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0" Type="http://schemas.openxmlformats.org/officeDocument/2006/relationships/notesSlide" Target="../notesSlides/notesSlide8.xml"/><Relationship Id="rId1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hemeOverride" Target="../theme/themeOverride2.xml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8.xml"/><Relationship Id="rId4" Type="http://schemas.openxmlformats.org/officeDocument/2006/relationships/image" Target="../media/image36.png"/><Relationship Id="rId3" Type="http://schemas.microsoft.com/office/2007/relationships/hdphoto" Target="../media/image35.wdp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image" Target="../media/image48.png"/><Relationship Id="rId7" Type="http://schemas.openxmlformats.org/officeDocument/2006/relationships/image" Target="../media/image47.png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hemeOverride" Target="../theme/themeOverride17.xml"/><Relationship Id="rId1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themeOverride" Target="../theme/themeOverride18.xml"/><Relationship Id="rId1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hyperlink" Target="https://www.ipbes.net/national-regional-platforms-networks" TargetMode="External"/><Relationship Id="rId1" Type="http://schemas.openxmlformats.org/officeDocument/2006/relationships/image" Target="../media/image6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1.png"/><Relationship Id="rId2" Type="http://schemas.openxmlformats.org/officeDocument/2006/relationships/hyperlink" Target="https://ipbes.net/national-regional-platforms-networks" TargetMode="External"/><Relationship Id="rId1" Type="http://schemas.openxmlformats.org/officeDocument/2006/relationships/image" Target="../media/image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4.emf"/><Relationship Id="rId1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hemeOverride" Target="../theme/themeOverride3.xml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themeOverride" Target="../theme/themeOverride4.xml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hemeOverride" Target="../theme/themeOverride5.xml"/><Relationship Id="rId2" Type="http://schemas.openxmlformats.org/officeDocument/2006/relationships/image" Target="../media/image9.png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4" Type="http://schemas.openxmlformats.org/officeDocument/2006/relationships/slideLayout" Target="../slideLayouts/slideLayout2.xml"/><Relationship Id="rId13" Type="http://schemas.openxmlformats.org/officeDocument/2006/relationships/themeOverride" Target="../theme/themeOverride6.xml"/><Relationship Id="rId12" Type="http://schemas.openxmlformats.org/officeDocument/2006/relationships/image" Target="../media/image20.jpeg"/><Relationship Id="rId11" Type="http://schemas.openxmlformats.org/officeDocument/2006/relationships/image" Target="../media/image19.png"/><Relationship Id="rId10" Type="http://schemas.openxmlformats.org/officeDocument/2006/relationships/image" Target="../media/image18.png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hemeOverride" Target="../theme/themeOverride7.xml"/><Relationship Id="rId1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hemeOverride" Target="../theme/themeOverride8.xml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ctrTitle"/>
          </p:nvPr>
        </p:nvSpPr>
        <p:spPr>
          <a:xfrm>
            <a:off x="194312" y="1778614"/>
            <a:ext cx="4036271" cy="2078822"/>
          </a:xfrm>
        </p:spPr>
        <p:txBody>
          <a:bodyPr anchor="t" anchorCtr="0">
            <a:noAutofit/>
          </a:bodyPr>
          <a:lstStyle/>
          <a:p>
            <a:pPr algn="l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</a:pPr>
            <a:r>
              <a:rPr lang="fr-FR" sz="3000" b="1" dirty="0">
                <a:solidFill>
                  <a:srgbClr val="006666"/>
                </a:solidFill>
                <a:latin typeface="Helvetica LT Std" pitchFamily="2" charset="0"/>
                <a:ea typeface="Arial Black" panose="020B0A04020102020204" charset="0"/>
                <a:cs typeface="Arial Black" panose="020B0A04020102020204" charset="0"/>
              </a:rPr>
              <a:t>Introduction </a:t>
            </a:r>
            <a:r>
              <a:rPr lang="en-US" altLang="fr-FR" sz="3000" b="1" dirty="0">
                <a:solidFill>
                  <a:srgbClr val="006666"/>
                </a:solidFill>
                <a:latin typeface="Helvetica LT Std" pitchFamily="2" charset="0"/>
                <a:ea typeface="Arial Black" panose="020B0A04020102020204" charset="0"/>
                <a:cs typeface="Arial Black" panose="020B0A04020102020204" charset="0"/>
              </a:rPr>
              <a:t>à l’</a:t>
            </a:r>
            <a:r>
              <a:rPr lang="fr-FR" sz="3000" b="1" dirty="0">
                <a:solidFill>
                  <a:srgbClr val="006666"/>
                </a:solidFill>
                <a:latin typeface="Helvetica LT Std" pitchFamily="2" charset="0"/>
                <a:ea typeface="Arial Black" panose="020B0A04020102020204" charset="0"/>
                <a:cs typeface="Arial Black" panose="020B0A04020102020204" charset="0"/>
              </a:rPr>
              <a:t>IPBES </a:t>
            </a:r>
            <a:r>
              <a:rPr lang="en-US" altLang="fr-FR" sz="3000" b="1" dirty="0">
                <a:solidFill>
                  <a:srgbClr val="006666"/>
                </a:solidFill>
                <a:latin typeface="Helvetica LT Std" pitchFamily="2" charset="0"/>
                <a:ea typeface="Arial Black" panose="020B0A04020102020204" charset="0"/>
                <a:cs typeface="Arial Black" panose="020B0A04020102020204" charset="0"/>
              </a:rPr>
              <a:t>et son </a:t>
            </a:r>
            <a:r>
              <a:rPr lang="fr-FR" sz="3000" b="1" dirty="0">
                <a:solidFill>
                  <a:srgbClr val="006666"/>
                </a:solidFill>
                <a:latin typeface="Helvetica LT Std" pitchFamily="2" charset="0"/>
                <a:ea typeface="Arial Black" panose="020B0A04020102020204" charset="0"/>
                <a:cs typeface="Arial Black" panose="020B0A04020102020204" charset="0"/>
                <a:sym typeface="+mn-ea"/>
              </a:rPr>
              <a:t>programme </a:t>
            </a:r>
            <a:r>
              <a:rPr lang="en-US" altLang="fr-FR" sz="3000" b="1" dirty="0">
                <a:solidFill>
                  <a:srgbClr val="006666"/>
                </a:solidFill>
                <a:latin typeface="Helvetica LT Std" pitchFamily="2" charset="0"/>
                <a:ea typeface="Arial Black" panose="020B0A04020102020204" charset="0"/>
                <a:cs typeface="Arial Black" panose="020B0A04020102020204" charset="0"/>
              </a:rPr>
              <a:t>travail glissant jusqu’à</a:t>
            </a:r>
            <a:r>
              <a:rPr lang="fr-FR" sz="3000" b="1" dirty="0">
                <a:solidFill>
                  <a:srgbClr val="006666"/>
                </a:solidFill>
                <a:latin typeface="Helvetica LT Std" pitchFamily="2" charset="0"/>
                <a:ea typeface="Arial Black" panose="020B0A04020102020204" charset="0"/>
                <a:cs typeface="Arial Black" panose="020B0A04020102020204" charset="0"/>
              </a:rPr>
              <a:t> 2030</a:t>
            </a:r>
            <a:br>
              <a:rPr lang="fr-FR" sz="2400" b="1" dirty="0">
                <a:solidFill>
                  <a:srgbClr val="006666"/>
                </a:solidFill>
                <a:latin typeface="Helvetica LT Std Fractions" pitchFamily="2" charset="0"/>
                <a:ea typeface="Arial Black" panose="020B0A04020102020204" charset="0"/>
                <a:cs typeface="Arial Black" panose="020B0A04020102020204" charset="0"/>
              </a:rPr>
            </a:br>
            <a:r>
              <a:rPr lang="fr-FR" sz="1800" b="1" dirty="0">
                <a:solidFill>
                  <a:srgbClr val="006666"/>
                </a:solidFill>
                <a:latin typeface="Helvetica LT Std Fractions" pitchFamily="2" charset="0"/>
                <a:ea typeface="Arial Black" panose="020B0A04020102020204" charset="0"/>
                <a:cs typeface="Arial Black" panose="020B0A04020102020204" charset="0"/>
              </a:rPr>
              <a:t>Eric </a:t>
            </a:r>
            <a:r>
              <a:rPr lang="en-US" altLang="fr-FR" sz="1800" b="1" dirty="0">
                <a:solidFill>
                  <a:srgbClr val="006666"/>
                </a:solidFill>
                <a:latin typeface="Helvetica LT Std Fractions" pitchFamily="2" charset="0"/>
                <a:ea typeface="Arial Black" panose="020B0A04020102020204" charset="0"/>
                <a:cs typeface="Arial Black" panose="020B0A04020102020204" charset="0"/>
              </a:rPr>
              <a:t>Bertrand </a:t>
            </a:r>
            <a:r>
              <a:rPr lang="fr-FR" sz="1800" b="1" dirty="0">
                <a:solidFill>
                  <a:srgbClr val="006666"/>
                </a:solidFill>
                <a:latin typeface="Helvetica LT Std Fractions" pitchFamily="2" charset="0"/>
                <a:ea typeface="Arial Black" panose="020B0A04020102020204" charset="0"/>
                <a:cs typeface="Arial Black" panose="020B0A04020102020204" charset="0"/>
              </a:rPr>
              <a:t>Fokam, </a:t>
            </a:r>
            <a:br>
              <a:rPr lang="fr-FR" sz="1800" b="1" dirty="0">
                <a:solidFill>
                  <a:srgbClr val="006666"/>
                </a:solidFill>
                <a:latin typeface="Helvetica LT Std Fractions" pitchFamily="2" charset="0"/>
                <a:ea typeface="Arial Black" panose="020B0A04020102020204" charset="0"/>
                <a:cs typeface="Arial Black" panose="020B0A04020102020204" charset="0"/>
              </a:rPr>
            </a:br>
            <a:r>
              <a:rPr lang="fr-FR" sz="1800" b="1" dirty="0" err="1">
                <a:solidFill>
                  <a:srgbClr val="006666"/>
                </a:solidFill>
                <a:latin typeface="Helvetica LT Std Fractions" pitchFamily="2" charset="0"/>
                <a:ea typeface="Arial Black" panose="020B0A04020102020204" charset="0"/>
                <a:cs typeface="Arial Black" panose="020B0A04020102020204" charset="0"/>
                <a:sym typeface="+mn-ea"/>
              </a:rPr>
              <a:t>Membr</a:t>
            </a:r>
            <a:r>
              <a:rPr lang="en-US" altLang="fr-FR" sz="1800" b="1" dirty="0" err="1">
                <a:solidFill>
                  <a:srgbClr val="006666"/>
                </a:solidFill>
                <a:latin typeface="Helvetica LT Std Fractions" pitchFamily="2" charset="0"/>
                <a:ea typeface="Arial Black" panose="020B0A04020102020204" charset="0"/>
                <a:cs typeface="Arial Black" panose="020B0A04020102020204" charset="0"/>
                <a:sym typeface="+mn-ea"/>
              </a:rPr>
              <a:t>e </a:t>
            </a:r>
            <a:r>
              <a:rPr lang="fr-FR" sz="1800" b="1" dirty="0">
                <a:solidFill>
                  <a:srgbClr val="006666"/>
                </a:solidFill>
                <a:latin typeface="Helvetica LT Std Fractions" pitchFamily="2" charset="0"/>
                <a:ea typeface="Arial Black" panose="020B0A04020102020204" charset="0"/>
                <a:cs typeface="Arial Black" panose="020B0A04020102020204" charset="0"/>
              </a:rPr>
              <a:t>MEP </a:t>
            </a:r>
            <a:r>
              <a:rPr lang="en-US" altLang="fr-FR" sz="1800" b="1" dirty="0">
                <a:solidFill>
                  <a:srgbClr val="006666"/>
                </a:solidFill>
                <a:latin typeface="Helvetica LT Std Fractions" pitchFamily="2" charset="0"/>
                <a:ea typeface="Arial Black" panose="020B0A04020102020204" charset="0"/>
                <a:cs typeface="Arial Black" panose="020B0A04020102020204" charset="0"/>
              </a:rPr>
              <a:t>de </a:t>
            </a:r>
            <a:r>
              <a:rPr lang="fr-FR" sz="1800" b="1" dirty="0">
                <a:solidFill>
                  <a:srgbClr val="006666"/>
                </a:solidFill>
                <a:latin typeface="Helvetica LT Std Fractions" pitchFamily="2" charset="0"/>
                <a:ea typeface="Arial Black" panose="020B0A04020102020204" charset="0"/>
                <a:cs typeface="Arial Black" panose="020B0A04020102020204" charset="0"/>
                <a:sym typeface="+mn-ea"/>
              </a:rPr>
              <a:t>IPBES</a:t>
            </a:r>
            <a:r>
              <a:rPr lang="fr-FR" sz="2400" b="1" dirty="0">
                <a:solidFill>
                  <a:srgbClr val="006666"/>
                </a:solidFill>
                <a:latin typeface="Helvetica LT Std Fractions" pitchFamily="2" charset="0"/>
                <a:ea typeface="Arial Black" panose="020B0A04020102020204" charset="0"/>
                <a:cs typeface="Arial Black" panose="020B0A04020102020204" charset="0"/>
                <a:sym typeface="+mn-ea"/>
              </a:rPr>
              <a:t> </a:t>
            </a:r>
            <a:br>
              <a:rPr lang="fr-FR" sz="2400" b="1" dirty="0">
                <a:solidFill>
                  <a:srgbClr val="006666"/>
                </a:solidFill>
                <a:latin typeface="Helvetica LT Std Fractions" pitchFamily="2" charset="0"/>
                <a:ea typeface="Arial Black" panose="020B0A04020102020204" charset="0"/>
                <a:cs typeface="Arial Black" panose="020B0A04020102020204" charset="0"/>
              </a:rPr>
            </a:br>
            <a:r>
              <a:rPr lang="fr-FR" sz="1800" dirty="0">
                <a:solidFill>
                  <a:srgbClr val="006666"/>
                </a:solidFill>
                <a:latin typeface="Helvetica LT Std Fractions" pitchFamily="2" charset="0"/>
                <a:ea typeface="Arial Black" panose="020B0A04020102020204" charset="0"/>
                <a:cs typeface="Arial Black" panose="020B0A04020102020204" charset="0"/>
              </a:rPr>
              <a:t>1</a:t>
            </a:r>
            <a:r>
              <a:rPr lang="en-US" altLang="fr-FR" sz="1800" dirty="0">
                <a:solidFill>
                  <a:srgbClr val="006666"/>
                </a:solidFill>
                <a:latin typeface="Helvetica LT Std Fractions" pitchFamily="2" charset="0"/>
                <a:ea typeface="Arial Black" panose="020B0A04020102020204" charset="0"/>
                <a:cs typeface="Arial Black" panose="020B0A04020102020204" charset="0"/>
              </a:rPr>
              <a:t>1</a:t>
            </a:r>
            <a:r>
              <a:rPr lang="fr-FR" sz="1800" dirty="0">
                <a:solidFill>
                  <a:srgbClr val="006666"/>
                </a:solidFill>
                <a:latin typeface="Helvetica LT Std Fractions" pitchFamily="2" charset="0"/>
                <a:ea typeface="Arial Black" panose="020B0A04020102020204" charset="0"/>
                <a:cs typeface="Arial Black" panose="020B0A04020102020204" charset="0"/>
              </a:rPr>
              <a:t> </a:t>
            </a:r>
            <a:r>
              <a:rPr lang="en-US" altLang="fr-FR" sz="1800" dirty="0">
                <a:solidFill>
                  <a:srgbClr val="006666"/>
                </a:solidFill>
                <a:latin typeface="Helvetica LT Std Fractions" pitchFamily="2" charset="0"/>
                <a:ea typeface="Arial Black" panose="020B0A04020102020204" charset="0"/>
                <a:cs typeface="Arial Black" panose="020B0A04020102020204" charset="0"/>
              </a:rPr>
              <a:t>Juin </a:t>
            </a:r>
            <a:r>
              <a:rPr lang="fr-FR" sz="1800" dirty="0">
                <a:solidFill>
                  <a:srgbClr val="006666"/>
                </a:solidFill>
                <a:latin typeface="Helvetica LT Std Fractions" pitchFamily="2" charset="0"/>
                <a:ea typeface="Arial Black" panose="020B0A04020102020204" charset="0"/>
                <a:cs typeface="Arial Black" panose="020B0A04020102020204" charset="0"/>
              </a:rPr>
              <a:t>2024</a:t>
            </a:r>
            <a:endParaRPr lang="fr-FR" sz="1400" dirty="0">
              <a:solidFill>
                <a:srgbClr val="006666"/>
              </a:solidFill>
              <a:latin typeface="Helvetica LT Std Fractions" pitchFamily="2" charset="0"/>
              <a:ea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7" name="Sous-titre 2"/>
          <p:cNvSpPr txBox="1"/>
          <p:nvPr/>
        </p:nvSpPr>
        <p:spPr>
          <a:xfrm>
            <a:off x="3349245" y="4696152"/>
            <a:ext cx="1646583" cy="532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2290445" algn="l"/>
              </a:tabLst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T Std" pitchFamily="2" charset="0"/>
                <a:cs typeface="Arial" panose="020B0604020202020204" pitchFamily="34" charset="0"/>
              </a:rPr>
              <a:t>www.ipbes.net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Helvetica LT Std" pitchFamily="2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1444" y="4577113"/>
            <a:ext cx="2921000" cy="5207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65;p59"/>
          <p:cNvSpPr/>
          <p:nvPr/>
        </p:nvSpPr>
        <p:spPr>
          <a:xfrm>
            <a:off x="213018" y="760602"/>
            <a:ext cx="8352928" cy="828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6666"/>
                </a:solidFill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Pas seulement évaluer les connaissances:  </a:t>
            </a:r>
            <a:r>
              <a:rPr lang="en-US" sz="2400" b="1" i="0" u="none" strike="noStrike" cap="none" dirty="0">
                <a:solidFill>
                  <a:srgbClr val="006666"/>
                </a:solidFill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les 6 objectifs du programme de travail</a:t>
            </a:r>
            <a:endParaRPr lang="en-US" sz="2400" b="1" dirty="0">
              <a:solidFill>
                <a:srgbClr val="006666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02463" y="1714669"/>
            <a:ext cx="8662337" cy="3486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spcAft>
                <a:spcPts val="400"/>
              </a:spcAft>
              <a:buFont typeface="Wingdings" panose="05000000000000000000" pitchFamily="2" charset="2"/>
              <a:buNone/>
            </a:pPr>
            <a:r>
              <a:rPr lang="en-GB" b="1" dirty="0">
                <a:solidFill>
                  <a:srgbClr val="C55A11"/>
                </a:solidFill>
              </a:rPr>
              <a:t>1- Évaluation des connaissances </a:t>
            </a:r>
            <a:r>
              <a:rPr lang="en-US" sz="1400" b="1" i="0" u="none" strike="noStrike" cap="none" dirty="0">
                <a:solidFill>
                  <a:srgbClr val="008080"/>
                </a:solidFill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(synthèse et évaluation critique des connaissances existantes)</a:t>
            </a:r>
            <a:endParaRPr lang="en-GB" sz="1400" b="1" dirty="0">
              <a:solidFill>
                <a:srgbClr val="008080"/>
              </a:solidFill>
            </a:endParaRPr>
          </a:p>
          <a:p>
            <a:pPr indent="0">
              <a:spcAft>
                <a:spcPts val="400"/>
              </a:spcAft>
              <a:buFont typeface="Wingdings" panose="05000000000000000000" pitchFamily="2" charset="2"/>
              <a:buNone/>
            </a:pPr>
            <a:r>
              <a:rPr lang="en-GB" b="1" dirty="0">
                <a:solidFill>
                  <a:srgbClr val="C55A11"/>
                </a:solidFill>
              </a:rPr>
              <a:t>2- Renforcement des capacités </a:t>
            </a:r>
            <a:r>
              <a:rPr lang="en-GB" sz="1400" b="1" dirty="0">
                <a:solidFill>
                  <a:srgbClr val="008080"/>
                </a:solidFill>
              </a:rPr>
              <a:t>(</a:t>
            </a:r>
            <a:r>
              <a:rPr lang="en-US" altLang="en-GB" sz="1400" b="1" dirty="0">
                <a:solidFill>
                  <a:srgbClr val="008080"/>
                </a:solidFill>
              </a:rPr>
              <a:t>Exemple:</a:t>
            </a:r>
            <a:r>
              <a:rPr lang="en-GB" sz="1400" b="1" dirty="0">
                <a:solidFill>
                  <a:srgbClr val="008080"/>
                </a:solidFill>
              </a:rPr>
              <a:t> programme</a:t>
            </a:r>
            <a:r>
              <a:rPr lang="en-US" altLang="en-GB" sz="1400" b="1" dirty="0">
                <a:solidFill>
                  <a:srgbClr val="008080"/>
                </a:solidFill>
              </a:rPr>
              <a:t> pour jeunes scientifiques</a:t>
            </a:r>
            <a:r>
              <a:rPr lang="en-GB" sz="1400" b="1" dirty="0">
                <a:solidFill>
                  <a:srgbClr val="008080"/>
                </a:solidFill>
              </a:rPr>
              <a:t>)</a:t>
            </a:r>
            <a:endParaRPr lang="en-GB" sz="1400" b="1" dirty="0">
              <a:solidFill>
                <a:srgbClr val="008080"/>
              </a:solidFill>
            </a:endParaRPr>
          </a:p>
          <a:p>
            <a:pPr indent="0">
              <a:buFont typeface="Wingdings" panose="05000000000000000000" pitchFamily="2" charset="2"/>
              <a:buNone/>
            </a:pPr>
            <a:r>
              <a:rPr lang="en-GB" b="1" dirty="0">
                <a:solidFill>
                  <a:srgbClr val="C55A11"/>
                </a:solidFill>
              </a:rPr>
              <a:t>3- Renforcer les </a:t>
            </a:r>
            <a:r>
              <a:rPr lang="en-US" altLang="en-GB" b="1" dirty="0">
                <a:solidFill>
                  <a:srgbClr val="C55A11"/>
                </a:solidFill>
              </a:rPr>
              <a:t>fondations </a:t>
            </a:r>
            <a:r>
              <a:rPr lang="en-GB" b="1" dirty="0">
                <a:solidFill>
                  <a:srgbClr val="C55A11"/>
                </a:solidFill>
              </a:rPr>
              <a:t>de</a:t>
            </a:r>
            <a:r>
              <a:rPr lang="en-US" altLang="en-GB" b="1" dirty="0">
                <a:solidFill>
                  <a:srgbClr val="C55A11"/>
                </a:solidFill>
              </a:rPr>
              <a:t>s</a:t>
            </a:r>
            <a:r>
              <a:rPr lang="en-GB" b="1" dirty="0">
                <a:solidFill>
                  <a:srgbClr val="C55A11"/>
                </a:solidFill>
              </a:rPr>
              <a:t> connaissances</a:t>
            </a:r>
            <a:r>
              <a:rPr lang="en-US" altLang="en-GB" b="1" dirty="0">
                <a:solidFill>
                  <a:srgbClr val="C55A11"/>
                </a:solidFill>
              </a:rPr>
              <a:t>:</a:t>
            </a:r>
            <a:endParaRPr lang="en-GB" b="1" dirty="0">
              <a:solidFill>
                <a:srgbClr val="C55A1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/>
                </a:solidFill>
              </a:rPr>
              <a:t>3a- Connaissances et données (données et connaissances ; catalyse</a:t>
            </a:r>
            <a:r>
              <a:rPr lang="en-US" altLang="en-GB" sz="1600" b="1" dirty="0">
                <a:solidFill>
                  <a:schemeClr val="tx1"/>
                </a:solidFill>
              </a:rPr>
              <a:t>r</a:t>
            </a:r>
            <a:r>
              <a:rPr lang="en-GB" sz="1600" b="1" dirty="0">
                <a:solidFill>
                  <a:schemeClr val="tx1"/>
                </a:solidFill>
              </a:rPr>
              <a:t> </a:t>
            </a:r>
            <a:r>
              <a:rPr lang="en-US" altLang="en-GB" sz="1600" b="1" dirty="0">
                <a:solidFill>
                  <a:schemeClr val="tx1"/>
                </a:solidFill>
              </a:rPr>
              <a:t>la </a:t>
            </a:r>
            <a:r>
              <a:rPr lang="en-GB" sz="1600" b="1" dirty="0">
                <a:solidFill>
                  <a:schemeClr val="tx1"/>
                </a:solidFill>
              </a:rPr>
              <a:t>génération de </a:t>
            </a:r>
            <a:r>
              <a:rPr lang="en-US" altLang="en-GB" sz="1600" b="1" dirty="0">
                <a:solidFill>
                  <a:schemeClr val="tx1"/>
                </a:solidFill>
              </a:rPr>
              <a:t>savoirs</a:t>
            </a:r>
            <a:r>
              <a:rPr lang="en-GB" sz="1600" b="1" dirty="0">
                <a:solidFill>
                  <a:schemeClr val="tx1"/>
                </a:solidFill>
              </a:rPr>
              <a:t>)  </a:t>
            </a:r>
            <a:endParaRPr lang="en-GB" sz="1600" b="1" dirty="0">
              <a:solidFill>
                <a:schemeClr val="tx1"/>
              </a:solidFill>
            </a:endParaRPr>
          </a:p>
          <a:p>
            <a:pPr marL="800100" lvl="1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/>
                </a:solidFill>
              </a:rPr>
              <a:t>3b- Savoirs autochtones et locaux </a:t>
            </a:r>
            <a:endParaRPr lang="en-GB" sz="1600" b="1" dirty="0">
              <a:solidFill>
                <a:schemeClr val="tx1"/>
              </a:solidFill>
            </a:endParaRPr>
          </a:p>
          <a:p>
            <a:pPr indent="0">
              <a:buFont typeface="Wingdings" panose="05000000000000000000" pitchFamily="2" charset="2"/>
              <a:buNone/>
            </a:pPr>
            <a:r>
              <a:rPr lang="en-GB" b="1" dirty="0">
                <a:solidFill>
                  <a:srgbClr val="C55A11"/>
                </a:solidFill>
              </a:rPr>
              <a:t>4- </a:t>
            </a:r>
            <a:r>
              <a:rPr lang="en-US" altLang="en-GB" b="1" dirty="0">
                <a:solidFill>
                  <a:srgbClr val="C55A11"/>
                </a:solidFill>
              </a:rPr>
              <a:t>Soutien à la prise de décisions: </a:t>
            </a:r>
            <a:endParaRPr lang="en-GB" b="1" dirty="0">
              <a:solidFill>
                <a:srgbClr val="C55A1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4a- Outils et méthodologies d’appui aux politiques </a:t>
            </a:r>
            <a:r>
              <a:rPr lang="en-GB" sz="1600" b="1" dirty="0">
                <a:solidFill>
                  <a:srgbClr val="008080"/>
                </a:solidFill>
              </a:rPr>
              <a:t>(se concentrer sur l’a</a:t>
            </a:r>
            <a:r>
              <a:rPr lang="en-US" altLang="en-GB" sz="1600" b="1" dirty="0">
                <a:solidFill>
                  <a:srgbClr val="008080"/>
                </a:solidFill>
              </a:rPr>
              <a:t>ppropri</a:t>
            </a:r>
            <a:r>
              <a:rPr lang="en-GB" sz="1600" b="1" dirty="0">
                <a:solidFill>
                  <a:srgbClr val="008080"/>
                </a:solidFill>
              </a:rPr>
              <a:t>ation des évaluations terminées) </a:t>
            </a:r>
            <a:endParaRPr lang="en-GB" sz="1600" b="1" dirty="0">
              <a:solidFill>
                <a:srgbClr val="008080"/>
              </a:solidFill>
            </a:endParaRP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4b- Scénarios et modèles</a:t>
            </a:r>
            <a:endParaRPr lang="en-GB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0">
              <a:spcAft>
                <a:spcPts val="400"/>
              </a:spcAft>
              <a:buFont typeface="Wingdings" panose="05000000000000000000" pitchFamily="2" charset="2"/>
              <a:buNone/>
            </a:pPr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>5- Communiquer et engager</a:t>
            </a:r>
            <a:endParaRPr lang="en-GB" b="1" dirty="0">
              <a:solidFill>
                <a:schemeClr val="accent2">
                  <a:lumMod val="75000"/>
                </a:schemeClr>
              </a:solidFill>
            </a:endParaRPr>
          </a:p>
          <a:p>
            <a:pPr indent="0">
              <a:spcAft>
                <a:spcPts val="400"/>
              </a:spcAft>
              <a:buFont typeface="Wingdings" panose="05000000000000000000" pitchFamily="2" charset="2"/>
              <a:buNone/>
            </a:pPr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>6- Améliorer l'efficacité</a:t>
            </a:r>
            <a:endParaRPr lang="en-GB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08990" y="2252726"/>
            <a:ext cx="7959810" cy="638047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8080"/>
                </a:solidFill>
                <a:latin typeface="+mn-lt"/>
              </a:rPr>
              <a:t>2. Bref aperçu des évaluations IPBES</a:t>
            </a:r>
            <a:endParaRPr lang="en-US" sz="3200" b="1" dirty="0">
              <a:solidFill>
                <a:srgbClr val="008080"/>
              </a:solidFill>
              <a:latin typeface="+mn-lt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211540" y="392184"/>
            <a:ext cx="8648112" cy="740517"/>
          </a:xfrm>
          <a:prstGeom prst="rect">
            <a:avLst/>
          </a:prstGeom>
        </p:spPr>
        <p:txBody>
          <a:bodyPr vert="horz" lIns="91440" tIns="45719" rIns="91440" bIns="45719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baseline="0">
                <a:solidFill>
                  <a:srgbClr val="41510D"/>
                </a:solidFill>
                <a:latin typeface="Arial" panose="020B0604020202020204"/>
                <a:ea typeface="+mj-ea"/>
                <a:cs typeface="Calibri (Headings)"/>
              </a:defRPr>
            </a:lvl1pPr>
          </a:lstStyle>
          <a:p>
            <a:pPr defTabSz="457200"/>
            <a:r>
              <a:rPr lang="en-US" altLang="ja-JP" sz="2100" dirty="0">
                <a:solidFill>
                  <a:srgbClr val="037473"/>
                </a:solidFill>
                <a:latin typeface="+mn-lt"/>
                <a:ea typeface="游ゴシック Light" panose="020B0300000000000000" pitchFamily="34" charset="-128"/>
                <a:cs typeface="+mj-cs"/>
              </a:rPr>
              <a:t>Objectif 1 : Évaluer les connaissances : </a:t>
            </a:r>
            <a:endParaRPr lang="en-US" altLang="ja-JP" sz="2100" dirty="0">
              <a:solidFill>
                <a:srgbClr val="037473"/>
              </a:solidFill>
              <a:latin typeface="+mn-lt"/>
              <a:ea typeface="游ゴシック Light" panose="020B0300000000000000" pitchFamily="34" charset="-128"/>
              <a:cs typeface="+mj-cs"/>
            </a:endParaRPr>
          </a:p>
          <a:p>
            <a:pPr defTabSz="457200"/>
            <a:r>
              <a:rPr lang="en-US" altLang="ja-JP" sz="2100" dirty="0">
                <a:solidFill>
                  <a:srgbClr val="037473"/>
                </a:solidFill>
                <a:latin typeface="+mn-lt"/>
                <a:ea typeface="游ゴシック Light" panose="020B0300000000000000" pitchFamily="34" charset="-128"/>
                <a:cs typeface="+mj-cs"/>
              </a:rPr>
              <a:t>Calendrier indicatif jusqu’en 2030 pour les évaluations en cours et futures de l’IPBES</a:t>
            </a:r>
            <a:endParaRPr lang="en-US" altLang="ja-JP" sz="2100" dirty="0">
              <a:solidFill>
                <a:srgbClr val="037473"/>
              </a:solidFill>
              <a:latin typeface="+mn-lt"/>
              <a:ea typeface="游ゴシック Light" panose="020B0300000000000000" pitchFamily="34" charset="-128"/>
              <a:cs typeface="+mj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11757" y="1374543"/>
            <a:ext cx="8191938" cy="3017885"/>
            <a:chOff x="417236" y="1102419"/>
            <a:chExt cx="10315377" cy="3544461"/>
          </a:xfrm>
        </p:grpSpPr>
        <p:sp>
          <p:nvSpPr>
            <p:cNvPr id="5" name="Shape 33"/>
            <p:cNvSpPr/>
            <p:nvPr/>
          </p:nvSpPr>
          <p:spPr>
            <a:xfrm>
              <a:off x="584027" y="1423908"/>
              <a:ext cx="118869" cy="63147"/>
            </a:xfrm>
            <a:custGeom>
              <a:avLst/>
              <a:gdLst/>
              <a:ahLst/>
              <a:cxnLst/>
              <a:rect l="0" t="0" r="0" b="0"/>
              <a:pathLst>
                <a:path w="94577" h="50864">
                  <a:moveTo>
                    <a:pt x="0" y="50864"/>
                  </a:moveTo>
                  <a:lnTo>
                    <a:pt x="47295" y="0"/>
                  </a:lnTo>
                  <a:lnTo>
                    <a:pt x="94577" y="50864"/>
                  </a:lnTo>
                </a:path>
              </a:pathLst>
            </a:custGeom>
            <a:noFill/>
            <a:ln w="12700" cap="flat" cmpd="sng" algn="ctr">
              <a:solidFill>
                <a:srgbClr val="FFFEFD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Shape 34"/>
            <p:cNvSpPr/>
            <p:nvPr/>
          </p:nvSpPr>
          <p:spPr>
            <a:xfrm>
              <a:off x="1239774" y="1169899"/>
              <a:ext cx="0" cy="3116945"/>
            </a:xfrm>
            <a:custGeom>
              <a:avLst/>
              <a:gdLst/>
              <a:ahLst/>
              <a:cxnLst/>
              <a:rect l="0" t="0" r="0" b="0"/>
              <a:pathLst>
                <a:path h="2510676">
                  <a:moveTo>
                    <a:pt x="0" y="2510676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 algn="ctr">
              <a:solidFill>
                <a:srgbClr val="FFFEFD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Shape 35"/>
            <p:cNvSpPr/>
            <p:nvPr/>
          </p:nvSpPr>
          <p:spPr>
            <a:xfrm>
              <a:off x="1200734" y="1423908"/>
              <a:ext cx="118869" cy="63147"/>
            </a:xfrm>
            <a:custGeom>
              <a:avLst/>
              <a:gdLst/>
              <a:ahLst/>
              <a:cxnLst/>
              <a:rect l="0" t="0" r="0" b="0"/>
              <a:pathLst>
                <a:path w="94577" h="50864">
                  <a:moveTo>
                    <a:pt x="0" y="50864"/>
                  </a:moveTo>
                  <a:lnTo>
                    <a:pt x="47295" y="0"/>
                  </a:lnTo>
                  <a:lnTo>
                    <a:pt x="94577" y="50864"/>
                  </a:lnTo>
                </a:path>
              </a:pathLst>
            </a:custGeom>
            <a:noFill/>
            <a:ln w="12700" cap="flat" cmpd="sng" algn="ctr">
              <a:solidFill>
                <a:srgbClr val="FFFEFD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Shape 36"/>
            <p:cNvSpPr/>
            <p:nvPr/>
          </p:nvSpPr>
          <p:spPr>
            <a:xfrm>
              <a:off x="1876877" y="1169895"/>
              <a:ext cx="0" cy="3161643"/>
            </a:xfrm>
            <a:custGeom>
              <a:avLst/>
              <a:gdLst/>
              <a:ahLst/>
              <a:cxnLst/>
              <a:rect l="0" t="0" r="0" b="0"/>
              <a:pathLst>
                <a:path h="2546680">
                  <a:moveTo>
                    <a:pt x="0" y="254668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 algn="ctr">
              <a:solidFill>
                <a:srgbClr val="FFFEFD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Shape 37"/>
            <p:cNvSpPr/>
            <p:nvPr/>
          </p:nvSpPr>
          <p:spPr>
            <a:xfrm>
              <a:off x="1743479" y="1423908"/>
              <a:ext cx="118869" cy="63147"/>
            </a:xfrm>
            <a:custGeom>
              <a:avLst/>
              <a:gdLst/>
              <a:ahLst/>
              <a:cxnLst/>
              <a:rect l="0" t="0" r="0" b="0"/>
              <a:pathLst>
                <a:path w="94577" h="50864">
                  <a:moveTo>
                    <a:pt x="0" y="50864"/>
                  </a:moveTo>
                  <a:lnTo>
                    <a:pt x="47295" y="0"/>
                  </a:lnTo>
                  <a:lnTo>
                    <a:pt x="94577" y="50864"/>
                  </a:lnTo>
                </a:path>
              </a:pathLst>
            </a:custGeom>
            <a:noFill/>
            <a:ln w="12700" cap="flat" cmpd="sng" algn="ctr">
              <a:solidFill>
                <a:srgbClr val="FFFEFD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Shape 38"/>
            <p:cNvSpPr/>
            <p:nvPr/>
          </p:nvSpPr>
          <p:spPr>
            <a:xfrm>
              <a:off x="2493585" y="1169895"/>
              <a:ext cx="0" cy="3161643"/>
            </a:xfrm>
            <a:custGeom>
              <a:avLst/>
              <a:gdLst/>
              <a:ahLst/>
              <a:cxnLst/>
              <a:rect l="0" t="0" r="0" b="0"/>
              <a:pathLst>
                <a:path h="2546680">
                  <a:moveTo>
                    <a:pt x="0" y="254668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 algn="ctr">
              <a:solidFill>
                <a:srgbClr val="FFFEFD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Shape 39"/>
            <p:cNvSpPr/>
            <p:nvPr/>
          </p:nvSpPr>
          <p:spPr>
            <a:xfrm>
              <a:off x="2091249" y="1423908"/>
              <a:ext cx="118869" cy="63147"/>
            </a:xfrm>
            <a:custGeom>
              <a:avLst/>
              <a:gdLst/>
              <a:ahLst/>
              <a:cxnLst/>
              <a:rect l="0" t="0" r="0" b="0"/>
              <a:pathLst>
                <a:path w="94577" h="50864">
                  <a:moveTo>
                    <a:pt x="0" y="50864"/>
                  </a:moveTo>
                  <a:lnTo>
                    <a:pt x="47295" y="0"/>
                  </a:lnTo>
                  <a:lnTo>
                    <a:pt x="94577" y="50864"/>
                  </a:lnTo>
                </a:path>
              </a:pathLst>
            </a:custGeom>
            <a:noFill/>
            <a:ln w="12700" cap="flat" cmpd="sng" algn="ctr">
              <a:solidFill>
                <a:srgbClr val="FFFEFD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Shape 40"/>
            <p:cNvSpPr/>
            <p:nvPr/>
          </p:nvSpPr>
          <p:spPr>
            <a:xfrm>
              <a:off x="3110294" y="1169895"/>
              <a:ext cx="0" cy="3161643"/>
            </a:xfrm>
            <a:custGeom>
              <a:avLst/>
              <a:gdLst/>
              <a:ahLst/>
              <a:cxnLst/>
              <a:rect l="0" t="0" r="0" b="0"/>
              <a:pathLst>
                <a:path h="2546680">
                  <a:moveTo>
                    <a:pt x="0" y="254668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 algn="ctr">
              <a:solidFill>
                <a:srgbClr val="FFFEFD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Shape 41"/>
            <p:cNvSpPr/>
            <p:nvPr/>
          </p:nvSpPr>
          <p:spPr>
            <a:xfrm>
              <a:off x="2707955" y="1423908"/>
              <a:ext cx="118869" cy="63147"/>
            </a:xfrm>
            <a:custGeom>
              <a:avLst/>
              <a:gdLst/>
              <a:ahLst/>
              <a:cxnLst/>
              <a:rect l="0" t="0" r="0" b="0"/>
              <a:pathLst>
                <a:path w="94577" h="50864">
                  <a:moveTo>
                    <a:pt x="0" y="50864"/>
                  </a:moveTo>
                  <a:lnTo>
                    <a:pt x="47295" y="0"/>
                  </a:lnTo>
                  <a:lnTo>
                    <a:pt x="94577" y="50864"/>
                  </a:lnTo>
                </a:path>
              </a:pathLst>
            </a:custGeom>
            <a:noFill/>
            <a:ln w="12700" cap="flat" cmpd="sng" algn="ctr">
              <a:solidFill>
                <a:srgbClr val="FFFEFD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Shape 43"/>
            <p:cNvSpPr/>
            <p:nvPr/>
          </p:nvSpPr>
          <p:spPr>
            <a:xfrm>
              <a:off x="3324665" y="1423908"/>
              <a:ext cx="118869" cy="63147"/>
            </a:xfrm>
            <a:custGeom>
              <a:avLst/>
              <a:gdLst/>
              <a:ahLst/>
              <a:cxnLst/>
              <a:rect l="0" t="0" r="0" b="0"/>
              <a:pathLst>
                <a:path w="94577" h="50864">
                  <a:moveTo>
                    <a:pt x="0" y="50864"/>
                  </a:moveTo>
                  <a:lnTo>
                    <a:pt x="47295" y="0"/>
                  </a:lnTo>
                  <a:lnTo>
                    <a:pt x="94577" y="50864"/>
                  </a:lnTo>
                </a:path>
              </a:pathLst>
            </a:custGeom>
            <a:noFill/>
            <a:ln w="12700" cap="flat" cmpd="sng" algn="ctr">
              <a:solidFill>
                <a:srgbClr val="FFFEFD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Shape 45"/>
            <p:cNvSpPr/>
            <p:nvPr/>
          </p:nvSpPr>
          <p:spPr>
            <a:xfrm>
              <a:off x="3941372" y="1423908"/>
              <a:ext cx="118869" cy="63147"/>
            </a:xfrm>
            <a:custGeom>
              <a:avLst/>
              <a:gdLst/>
              <a:ahLst/>
              <a:cxnLst/>
              <a:rect l="0" t="0" r="0" b="0"/>
              <a:pathLst>
                <a:path w="94577" h="50864">
                  <a:moveTo>
                    <a:pt x="0" y="50864"/>
                  </a:moveTo>
                  <a:lnTo>
                    <a:pt x="47295" y="0"/>
                  </a:lnTo>
                  <a:lnTo>
                    <a:pt x="94577" y="50864"/>
                  </a:lnTo>
                </a:path>
              </a:pathLst>
            </a:custGeom>
            <a:noFill/>
            <a:ln w="12700" cap="flat" cmpd="sng" algn="ctr">
              <a:solidFill>
                <a:srgbClr val="FFFEFD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Shape 46"/>
            <p:cNvSpPr/>
            <p:nvPr/>
          </p:nvSpPr>
          <p:spPr>
            <a:xfrm>
              <a:off x="4960418" y="1169895"/>
              <a:ext cx="0" cy="3161643"/>
            </a:xfrm>
            <a:custGeom>
              <a:avLst/>
              <a:gdLst/>
              <a:ahLst/>
              <a:cxnLst/>
              <a:rect l="0" t="0" r="0" b="0"/>
              <a:pathLst>
                <a:path h="2546680">
                  <a:moveTo>
                    <a:pt x="0" y="254668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 algn="ctr">
              <a:solidFill>
                <a:srgbClr val="FFFEFD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Shape 47"/>
            <p:cNvSpPr/>
            <p:nvPr/>
          </p:nvSpPr>
          <p:spPr>
            <a:xfrm>
              <a:off x="4558079" y="1423908"/>
              <a:ext cx="118869" cy="63147"/>
            </a:xfrm>
            <a:custGeom>
              <a:avLst/>
              <a:gdLst/>
              <a:ahLst/>
              <a:cxnLst/>
              <a:rect l="0" t="0" r="0" b="0"/>
              <a:pathLst>
                <a:path w="94577" h="50864">
                  <a:moveTo>
                    <a:pt x="0" y="50864"/>
                  </a:moveTo>
                  <a:lnTo>
                    <a:pt x="47295" y="0"/>
                  </a:lnTo>
                  <a:lnTo>
                    <a:pt x="94577" y="50864"/>
                  </a:lnTo>
                </a:path>
              </a:pathLst>
            </a:custGeom>
            <a:noFill/>
            <a:ln w="12700" cap="flat" cmpd="sng" algn="ctr">
              <a:solidFill>
                <a:srgbClr val="FFFEFD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Shape 49"/>
            <p:cNvSpPr/>
            <p:nvPr/>
          </p:nvSpPr>
          <p:spPr>
            <a:xfrm>
              <a:off x="5174789" y="1423908"/>
              <a:ext cx="118869" cy="63147"/>
            </a:xfrm>
            <a:custGeom>
              <a:avLst/>
              <a:gdLst/>
              <a:ahLst/>
              <a:cxnLst/>
              <a:rect l="0" t="0" r="0" b="0"/>
              <a:pathLst>
                <a:path w="94577" h="50864">
                  <a:moveTo>
                    <a:pt x="0" y="50864"/>
                  </a:moveTo>
                  <a:lnTo>
                    <a:pt x="47295" y="0"/>
                  </a:lnTo>
                  <a:lnTo>
                    <a:pt x="94577" y="50864"/>
                  </a:lnTo>
                </a:path>
              </a:pathLst>
            </a:custGeom>
            <a:noFill/>
            <a:ln w="12700" cap="flat" cmpd="sng" algn="ctr">
              <a:solidFill>
                <a:srgbClr val="FFFEFD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Shape 50"/>
            <p:cNvSpPr/>
            <p:nvPr/>
          </p:nvSpPr>
          <p:spPr>
            <a:xfrm>
              <a:off x="6193833" y="1169895"/>
              <a:ext cx="0" cy="3161643"/>
            </a:xfrm>
            <a:custGeom>
              <a:avLst/>
              <a:gdLst/>
              <a:ahLst/>
              <a:cxnLst/>
              <a:rect l="0" t="0" r="0" b="0"/>
              <a:pathLst>
                <a:path h="2546680">
                  <a:moveTo>
                    <a:pt x="0" y="254668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 algn="ctr">
              <a:solidFill>
                <a:srgbClr val="FFFEFD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Shape 51"/>
            <p:cNvSpPr/>
            <p:nvPr/>
          </p:nvSpPr>
          <p:spPr>
            <a:xfrm>
              <a:off x="5791496" y="1423908"/>
              <a:ext cx="118869" cy="63147"/>
            </a:xfrm>
            <a:custGeom>
              <a:avLst/>
              <a:gdLst/>
              <a:ahLst/>
              <a:cxnLst/>
              <a:rect l="0" t="0" r="0" b="0"/>
              <a:pathLst>
                <a:path w="94577" h="50864">
                  <a:moveTo>
                    <a:pt x="0" y="50864"/>
                  </a:moveTo>
                  <a:lnTo>
                    <a:pt x="47295" y="0"/>
                  </a:lnTo>
                  <a:lnTo>
                    <a:pt x="94577" y="50864"/>
                  </a:lnTo>
                </a:path>
              </a:pathLst>
            </a:custGeom>
            <a:noFill/>
            <a:ln w="12700" cap="flat" cmpd="sng" algn="ctr">
              <a:solidFill>
                <a:srgbClr val="FFFEFD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Shape 52"/>
            <p:cNvSpPr/>
            <p:nvPr/>
          </p:nvSpPr>
          <p:spPr>
            <a:xfrm>
              <a:off x="6810542" y="1169895"/>
              <a:ext cx="0" cy="3161643"/>
            </a:xfrm>
            <a:custGeom>
              <a:avLst/>
              <a:gdLst/>
              <a:ahLst/>
              <a:cxnLst/>
              <a:rect l="0" t="0" r="0" b="0"/>
              <a:pathLst>
                <a:path h="2546680">
                  <a:moveTo>
                    <a:pt x="0" y="254668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 algn="ctr">
              <a:solidFill>
                <a:srgbClr val="FFFEFD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Shape 53"/>
            <p:cNvSpPr/>
            <p:nvPr/>
          </p:nvSpPr>
          <p:spPr>
            <a:xfrm>
              <a:off x="6751104" y="1423907"/>
              <a:ext cx="118869" cy="63147"/>
            </a:xfrm>
            <a:custGeom>
              <a:avLst/>
              <a:gdLst/>
              <a:ahLst/>
              <a:cxnLst/>
              <a:rect l="0" t="0" r="0" b="0"/>
              <a:pathLst>
                <a:path w="94577" h="50864">
                  <a:moveTo>
                    <a:pt x="0" y="50864"/>
                  </a:moveTo>
                  <a:lnTo>
                    <a:pt x="47295" y="0"/>
                  </a:lnTo>
                  <a:lnTo>
                    <a:pt x="94577" y="50864"/>
                  </a:lnTo>
                </a:path>
              </a:pathLst>
            </a:custGeom>
            <a:noFill/>
            <a:ln w="12700" cap="flat" cmpd="sng" algn="ctr">
              <a:solidFill>
                <a:srgbClr val="FFFEFD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Shape 62"/>
            <p:cNvSpPr/>
            <p:nvPr/>
          </p:nvSpPr>
          <p:spPr>
            <a:xfrm flipV="1">
              <a:off x="649617" y="2541578"/>
              <a:ext cx="2463545" cy="47978"/>
            </a:xfrm>
            <a:custGeom>
              <a:avLst/>
              <a:gdLst/>
              <a:ahLst/>
              <a:cxnLst/>
              <a:rect l="0" t="0" r="0" b="0"/>
              <a:pathLst>
                <a:path w="1472819">
                  <a:moveTo>
                    <a:pt x="0" y="0"/>
                  </a:moveTo>
                  <a:lnTo>
                    <a:pt x="1472819" y="0"/>
                  </a:lnTo>
                </a:path>
              </a:pathLst>
            </a:custGeom>
            <a:noFill/>
            <a:ln w="12700" cap="flat" cmpd="sng" algn="ctr">
              <a:solidFill>
                <a:srgbClr val="D05606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Shape 63"/>
            <p:cNvSpPr/>
            <p:nvPr/>
          </p:nvSpPr>
          <p:spPr>
            <a:xfrm>
              <a:off x="1855082" y="2366362"/>
              <a:ext cx="0" cy="223462"/>
            </a:xfrm>
            <a:custGeom>
              <a:avLst/>
              <a:gdLst/>
              <a:ahLst/>
              <a:cxnLst/>
              <a:rect l="0" t="0" r="0" b="0"/>
              <a:pathLst>
                <a:path h="179997">
                  <a:moveTo>
                    <a:pt x="0" y="0"/>
                  </a:moveTo>
                  <a:lnTo>
                    <a:pt x="0" y="179997"/>
                  </a:lnTo>
                </a:path>
              </a:pathLst>
            </a:custGeom>
            <a:noFill/>
            <a:ln w="12700" cap="flat" cmpd="sng" algn="ctr">
              <a:solidFill>
                <a:srgbClr val="D05606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Shape 64"/>
            <p:cNvSpPr/>
            <p:nvPr/>
          </p:nvSpPr>
          <p:spPr>
            <a:xfrm>
              <a:off x="638036" y="2373978"/>
              <a:ext cx="0" cy="223462"/>
            </a:xfrm>
            <a:custGeom>
              <a:avLst/>
              <a:gdLst/>
              <a:ahLst/>
              <a:cxnLst/>
              <a:rect l="0" t="0" r="0" b="0"/>
              <a:pathLst>
                <a:path h="179997">
                  <a:moveTo>
                    <a:pt x="0" y="0"/>
                  </a:moveTo>
                  <a:lnTo>
                    <a:pt x="0" y="179997"/>
                  </a:lnTo>
                </a:path>
              </a:pathLst>
            </a:custGeom>
            <a:noFill/>
            <a:ln w="12700" cap="flat" cmpd="sng" algn="ctr">
              <a:solidFill>
                <a:srgbClr val="D05606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Shape 65"/>
            <p:cNvSpPr/>
            <p:nvPr/>
          </p:nvSpPr>
          <p:spPr>
            <a:xfrm>
              <a:off x="1254305" y="2373978"/>
              <a:ext cx="0" cy="223462"/>
            </a:xfrm>
            <a:custGeom>
              <a:avLst/>
              <a:gdLst/>
              <a:ahLst/>
              <a:cxnLst/>
              <a:rect l="0" t="0" r="0" b="0"/>
              <a:pathLst>
                <a:path h="179997">
                  <a:moveTo>
                    <a:pt x="0" y="0"/>
                  </a:moveTo>
                  <a:lnTo>
                    <a:pt x="0" y="179997"/>
                  </a:lnTo>
                </a:path>
              </a:pathLst>
            </a:custGeom>
            <a:noFill/>
            <a:ln w="12700" cap="flat" cmpd="sng" algn="ctr">
              <a:solidFill>
                <a:srgbClr val="D05606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Shape 72"/>
            <p:cNvSpPr/>
            <p:nvPr/>
          </p:nvSpPr>
          <p:spPr>
            <a:xfrm>
              <a:off x="645542" y="2982856"/>
              <a:ext cx="2454231" cy="47978"/>
            </a:xfrm>
            <a:custGeom>
              <a:avLst/>
              <a:gdLst/>
              <a:ahLst/>
              <a:cxnLst/>
              <a:rect l="0" t="0" r="0" b="0"/>
              <a:pathLst>
                <a:path w="1472819">
                  <a:moveTo>
                    <a:pt x="0" y="0"/>
                  </a:moveTo>
                  <a:lnTo>
                    <a:pt x="1472819" y="0"/>
                  </a:lnTo>
                </a:path>
              </a:pathLst>
            </a:custGeom>
            <a:noFill/>
            <a:ln w="12700" cap="flat" cmpd="sng" algn="ctr">
              <a:solidFill>
                <a:srgbClr val="D05606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Shape 73"/>
            <p:cNvSpPr/>
            <p:nvPr/>
          </p:nvSpPr>
          <p:spPr>
            <a:xfrm>
              <a:off x="645542" y="2767276"/>
              <a:ext cx="0" cy="223462"/>
            </a:xfrm>
            <a:custGeom>
              <a:avLst/>
              <a:gdLst/>
              <a:ahLst/>
              <a:cxnLst/>
              <a:rect l="0" t="0" r="0" b="0"/>
              <a:pathLst>
                <a:path h="179997">
                  <a:moveTo>
                    <a:pt x="0" y="0"/>
                  </a:moveTo>
                  <a:lnTo>
                    <a:pt x="0" y="179997"/>
                  </a:lnTo>
                </a:path>
              </a:pathLst>
            </a:custGeom>
            <a:noFill/>
            <a:ln w="12700" cap="flat" cmpd="sng" algn="ctr">
              <a:solidFill>
                <a:srgbClr val="D05606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Shape 74"/>
            <p:cNvSpPr/>
            <p:nvPr/>
          </p:nvSpPr>
          <p:spPr>
            <a:xfrm>
              <a:off x="1261811" y="2754075"/>
              <a:ext cx="0" cy="223462"/>
            </a:xfrm>
            <a:custGeom>
              <a:avLst/>
              <a:gdLst/>
              <a:ahLst/>
              <a:cxnLst/>
              <a:rect l="0" t="0" r="0" b="0"/>
              <a:pathLst>
                <a:path h="179997">
                  <a:moveTo>
                    <a:pt x="0" y="0"/>
                  </a:moveTo>
                  <a:lnTo>
                    <a:pt x="0" y="179997"/>
                  </a:lnTo>
                </a:path>
              </a:pathLst>
            </a:custGeom>
            <a:noFill/>
            <a:ln w="12700" cap="flat" cmpd="sng" algn="ctr">
              <a:solidFill>
                <a:srgbClr val="D05606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Shape 75"/>
            <p:cNvSpPr/>
            <p:nvPr/>
          </p:nvSpPr>
          <p:spPr>
            <a:xfrm>
              <a:off x="1878082" y="2754075"/>
              <a:ext cx="0" cy="223462"/>
            </a:xfrm>
            <a:custGeom>
              <a:avLst/>
              <a:gdLst/>
              <a:ahLst/>
              <a:cxnLst/>
              <a:rect l="0" t="0" r="0" b="0"/>
              <a:pathLst>
                <a:path h="179997">
                  <a:moveTo>
                    <a:pt x="0" y="0"/>
                  </a:moveTo>
                  <a:lnTo>
                    <a:pt x="0" y="179997"/>
                  </a:lnTo>
                </a:path>
              </a:pathLst>
            </a:custGeom>
            <a:noFill/>
            <a:ln w="12700" cap="flat" cmpd="sng" algn="ctr">
              <a:solidFill>
                <a:srgbClr val="D05606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Shape 76"/>
            <p:cNvSpPr/>
            <p:nvPr/>
          </p:nvSpPr>
          <p:spPr>
            <a:xfrm>
              <a:off x="2494352" y="2767276"/>
              <a:ext cx="0" cy="223462"/>
            </a:xfrm>
            <a:custGeom>
              <a:avLst/>
              <a:gdLst/>
              <a:ahLst/>
              <a:cxnLst/>
              <a:rect l="0" t="0" r="0" b="0"/>
              <a:pathLst>
                <a:path h="179997">
                  <a:moveTo>
                    <a:pt x="0" y="0"/>
                  </a:moveTo>
                  <a:lnTo>
                    <a:pt x="0" y="179997"/>
                  </a:lnTo>
                </a:path>
              </a:pathLst>
            </a:custGeom>
            <a:noFill/>
            <a:ln w="12700" cap="flat" cmpd="sng" algn="ctr">
              <a:solidFill>
                <a:srgbClr val="D05606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621910" y="2790981"/>
              <a:ext cx="483710" cy="18762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457200">
                <a:lnSpc>
                  <a:spcPct val="115000"/>
                </a:lnSpc>
              </a:pPr>
              <a:r>
                <a:rPr lang="en-US" sz="700" b="1">
                  <a:solidFill>
                    <a:srgbClr val="D05606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Year 3</a:t>
              </a:r>
              <a:endParaRPr lang="en-US" sz="700">
                <a:solidFill>
                  <a:srgbClr val="D05606"/>
                </a:solidFill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390084" y="2791052"/>
              <a:ext cx="540302" cy="18652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457200">
                <a:lnSpc>
                  <a:spcPct val="115000"/>
                </a:lnSpc>
              </a:pPr>
              <a:r>
                <a:rPr lang="en-US" sz="700" b="1">
                  <a:solidFill>
                    <a:srgbClr val="D05606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Year 1</a:t>
              </a:r>
              <a:endParaRPr lang="en-US" sz="700">
                <a:solidFill>
                  <a:srgbClr val="D05606"/>
                </a:solidFill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009965" y="2790981"/>
              <a:ext cx="543053" cy="20257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457200">
                <a:lnSpc>
                  <a:spcPct val="115000"/>
                </a:lnSpc>
              </a:pPr>
              <a:r>
                <a:rPr lang="en-US" sz="700" b="1">
                  <a:solidFill>
                    <a:srgbClr val="D05606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Year 2</a:t>
              </a:r>
              <a:endParaRPr lang="en-US" sz="700">
                <a:solidFill>
                  <a:srgbClr val="D05606"/>
                </a:solidFill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43" name="Shape 81"/>
            <p:cNvSpPr/>
            <p:nvPr/>
          </p:nvSpPr>
          <p:spPr>
            <a:xfrm>
              <a:off x="417236" y="1624627"/>
              <a:ext cx="452456" cy="446924"/>
            </a:xfrm>
            <a:custGeom>
              <a:avLst/>
              <a:gdLst/>
              <a:ahLst/>
              <a:cxnLst/>
              <a:rect l="0" t="0" r="0" b="0"/>
              <a:pathLst>
                <a:path w="359994" h="359994">
                  <a:moveTo>
                    <a:pt x="179997" y="0"/>
                  </a:moveTo>
                  <a:cubicBezTo>
                    <a:pt x="279413" y="0"/>
                    <a:pt x="359994" y="80582"/>
                    <a:pt x="359994" y="179997"/>
                  </a:cubicBezTo>
                  <a:cubicBezTo>
                    <a:pt x="359994" y="279400"/>
                    <a:pt x="279413" y="359994"/>
                    <a:pt x="179997" y="359994"/>
                  </a:cubicBezTo>
                  <a:cubicBezTo>
                    <a:pt x="80582" y="359994"/>
                    <a:pt x="0" y="279400"/>
                    <a:pt x="0" y="179997"/>
                  </a:cubicBezTo>
                  <a:cubicBezTo>
                    <a:pt x="0" y="80582"/>
                    <a:pt x="80582" y="0"/>
                    <a:pt x="179997" y="0"/>
                  </a:cubicBezTo>
                  <a:close/>
                </a:path>
              </a:pathLst>
            </a:custGeom>
            <a:solidFill>
              <a:srgbClr val="646355"/>
            </a:solidFill>
            <a:ln w="0" cap="flat">
              <a:noFill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04137" y="1746273"/>
              <a:ext cx="516032" cy="18762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457200">
                <a:lnSpc>
                  <a:spcPct val="115000"/>
                </a:lnSpc>
              </a:pPr>
              <a:r>
                <a:rPr lang="en-US" sz="700" b="1">
                  <a:solidFill>
                    <a:srgbClr val="FFFEFD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IPBES </a:t>
              </a:r>
              <a:endParaRPr lang="en-US" sz="70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82738" y="1888173"/>
              <a:ext cx="132790" cy="18762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457200">
                <a:lnSpc>
                  <a:spcPct val="115000"/>
                </a:lnSpc>
              </a:pPr>
              <a:r>
                <a:rPr lang="en-US" sz="700" b="1">
                  <a:solidFill>
                    <a:srgbClr val="FFFEFD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 7</a:t>
              </a:r>
              <a:endParaRPr lang="en-US" sz="70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46" name="Shape 84"/>
            <p:cNvSpPr/>
            <p:nvPr/>
          </p:nvSpPr>
          <p:spPr>
            <a:xfrm>
              <a:off x="1033941" y="1624627"/>
              <a:ext cx="452456" cy="446924"/>
            </a:xfrm>
            <a:custGeom>
              <a:avLst/>
              <a:gdLst/>
              <a:ahLst/>
              <a:cxnLst/>
              <a:rect l="0" t="0" r="0" b="0"/>
              <a:pathLst>
                <a:path w="359994" h="359994">
                  <a:moveTo>
                    <a:pt x="179997" y="0"/>
                  </a:moveTo>
                  <a:cubicBezTo>
                    <a:pt x="279413" y="0"/>
                    <a:pt x="359994" y="80582"/>
                    <a:pt x="359994" y="179997"/>
                  </a:cubicBezTo>
                  <a:cubicBezTo>
                    <a:pt x="359994" y="279400"/>
                    <a:pt x="279413" y="359994"/>
                    <a:pt x="179997" y="359994"/>
                  </a:cubicBezTo>
                  <a:cubicBezTo>
                    <a:pt x="80582" y="359994"/>
                    <a:pt x="0" y="279400"/>
                    <a:pt x="0" y="179997"/>
                  </a:cubicBezTo>
                  <a:cubicBezTo>
                    <a:pt x="0" y="80582"/>
                    <a:pt x="80582" y="0"/>
                    <a:pt x="179997" y="0"/>
                  </a:cubicBezTo>
                  <a:close/>
                </a:path>
              </a:pathLst>
            </a:custGeom>
            <a:solidFill>
              <a:srgbClr val="646355"/>
            </a:solidFill>
            <a:ln w="0" cap="flat">
              <a:noFill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130601" y="1746273"/>
              <a:ext cx="516032" cy="18762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457200">
                <a:lnSpc>
                  <a:spcPct val="115000"/>
                </a:lnSpc>
              </a:pPr>
              <a:r>
                <a:rPr lang="en-US" sz="700" b="1">
                  <a:solidFill>
                    <a:srgbClr val="FFFEFD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IPBES </a:t>
              </a:r>
              <a:endParaRPr lang="en-US" sz="70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216085" y="1888173"/>
              <a:ext cx="88526" cy="18762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457200">
                <a:lnSpc>
                  <a:spcPct val="115000"/>
                </a:lnSpc>
              </a:pPr>
              <a:r>
                <a:rPr lang="en-US" sz="700" b="1">
                  <a:solidFill>
                    <a:srgbClr val="FFFEFD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8</a:t>
              </a:r>
              <a:endParaRPr lang="en-US" sz="70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49" name="Shape 87"/>
            <p:cNvSpPr/>
            <p:nvPr/>
          </p:nvSpPr>
          <p:spPr>
            <a:xfrm>
              <a:off x="1650649" y="1624627"/>
              <a:ext cx="452456" cy="446924"/>
            </a:xfrm>
            <a:custGeom>
              <a:avLst/>
              <a:gdLst/>
              <a:ahLst/>
              <a:cxnLst/>
              <a:rect l="0" t="0" r="0" b="0"/>
              <a:pathLst>
                <a:path w="359994" h="359994">
                  <a:moveTo>
                    <a:pt x="179997" y="0"/>
                  </a:moveTo>
                  <a:cubicBezTo>
                    <a:pt x="279413" y="0"/>
                    <a:pt x="359994" y="80582"/>
                    <a:pt x="359994" y="179997"/>
                  </a:cubicBezTo>
                  <a:cubicBezTo>
                    <a:pt x="359994" y="279400"/>
                    <a:pt x="279413" y="359994"/>
                    <a:pt x="179997" y="359994"/>
                  </a:cubicBezTo>
                  <a:cubicBezTo>
                    <a:pt x="80581" y="359994"/>
                    <a:pt x="0" y="279400"/>
                    <a:pt x="0" y="179997"/>
                  </a:cubicBezTo>
                  <a:cubicBezTo>
                    <a:pt x="0" y="80582"/>
                    <a:pt x="80581" y="0"/>
                    <a:pt x="179997" y="0"/>
                  </a:cubicBezTo>
                  <a:close/>
                </a:path>
              </a:pathLst>
            </a:custGeom>
            <a:solidFill>
              <a:srgbClr val="646355"/>
            </a:solidFill>
            <a:ln w="0" cap="flat">
              <a:noFill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737553" y="1746273"/>
              <a:ext cx="516032" cy="18762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457200">
                <a:lnSpc>
                  <a:spcPct val="115000"/>
                </a:lnSpc>
              </a:pPr>
              <a:r>
                <a:rPr lang="en-US" sz="700" b="1">
                  <a:solidFill>
                    <a:srgbClr val="FFFEFD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IPBES </a:t>
              </a:r>
              <a:endParaRPr lang="en-US" sz="70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832792" y="1888173"/>
              <a:ext cx="88526" cy="18762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457200">
                <a:lnSpc>
                  <a:spcPct val="115000"/>
                </a:lnSpc>
              </a:pPr>
              <a:r>
                <a:rPr lang="en-US" sz="700" b="1">
                  <a:solidFill>
                    <a:srgbClr val="FFFEFD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9</a:t>
              </a:r>
              <a:endParaRPr lang="en-US" sz="70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52" name="Shape 90"/>
            <p:cNvSpPr/>
            <p:nvPr/>
          </p:nvSpPr>
          <p:spPr>
            <a:xfrm>
              <a:off x="2267359" y="1624627"/>
              <a:ext cx="452456" cy="446924"/>
            </a:xfrm>
            <a:custGeom>
              <a:avLst/>
              <a:gdLst/>
              <a:ahLst/>
              <a:cxnLst/>
              <a:rect l="0" t="0" r="0" b="0"/>
              <a:pathLst>
                <a:path w="359994" h="359994">
                  <a:moveTo>
                    <a:pt x="179997" y="0"/>
                  </a:moveTo>
                  <a:cubicBezTo>
                    <a:pt x="279413" y="0"/>
                    <a:pt x="359994" y="80582"/>
                    <a:pt x="359994" y="179997"/>
                  </a:cubicBezTo>
                  <a:cubicBezTo>
                    <a:pt x="359994" y="279400"/>
                    <a:pt x="279413" y="359994"/>
                    <a:pt x="179997" y="359994"/>
                  </a:cubicBezTo>
                  <a:cubicBezTo>
                    <a:pt x="80582" y="359994"/>
                    <a:pt x="0" y="279400"/>
                    <a:pt x="0" y="179997"/>
                  </a:cubicBezTo>
                  <a:cubicBezTo>
                    <a:pt x="0" y="80582"/>
                    <a:pt x="80582" y="0"/>
                    <a:pt x="179997" y="0"/>
                  </a:cubicBezTo>
                  <a:close/>
                </a:path>
              </a:pathLst>
            </a:custGeom>
            <a:solidFill>
              <a:srgbClr val="646355"/>
            </a:solidFill>
            <a:ln w="0" cap="flat">
              <a:noFill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354263" y="1746273"/>
              <a:ext cx="516032" cy="18762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457200">
                <a:lnSpc>
                  <a:spcPct val="115000"/>
                </a:lnSpc>
              </a:pPr>
              <a:r>
                <a:rPr lang="en-US" sz="700" b="1">
                  <a:solidFill>
                    <a:srgbClr val="FFFEFD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IPBES </a:t>
              </a:r>
              <a:endParaRPr lang="en-US" sz="70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416222" y="1888173"/>
              <a:ext cx="177053" cy="18762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457200">
                <a:lnSpc>
                  <a:spcPct val="115000"/>
                </a:lnSpc>
              </a:pPr>
              <a:r>
                <a:rPr lang="en-US" sz="700" b="1">
                  <a:solidFill>
                    <a:srgbClr val="FFFEFD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10</a:t>
              </a:r>
              <a:endParaRPr lang="en-US" sz="70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55" name="Shape 93"/>
            <p:cNvSpPr/>
            <p:nvPr/>
          </p:nvSpPr>
          <p:spPr>
            <a:xfrm>
              <a:off x="2884066" y="1624627"/>
              <a:ext cx="452456" cy="446924"/>
            </a:xfrm>
            <a:custGeom>
              <a:avLst/>
              <a:gdLst/>
              <a:ahLst/>
              <a:cxnLst/>
              <a:rect l="0" t="0" r="0" b="0"/>
              <a:pathLst>
                <a:path w="359994" h="359994">
                  <a:moveTo>
                    <a:pt x="179997" y="0"/>
                  </a:moveTo>
                  <a:cubicBezTo>
                    <a:pt x="279413" y="0"/>
                    <a:pt x="359994" y="80582"/>
                    <a:pt x="359994" y="179997"/>
                  </a:cubicBezTo>
                  <a:cubicBezTo>
                    <a:pt x="359994" y="279400"/>
                    <a:pt x="279413" y="359994"/>
                    <a:pt x="179997" y="359994"/>
                  </a:cubicBezTo>
                  <a:cubicBezTo>
                    <a:pt x="80582" y="359994"/>
                    <a:pt x="0" y="279400"/>
                    <a:pt x="0" y="179997"/>
                  </a:cubicBezTo>
                  <a:cubicBezTo>
                    <a:pt x="0" y="80582"/>
                    <a:pt x="80582" y="0"/>
                    <a:pt x="179997" y="0"/>
                  </a:cubicBezTo>
                  <a:close/>
                </a:path>
              </a:pathLst>
            </a:custGeom>
            <a:solidFill>
              <a:srgbClr val="646355"/>
            </a:solidFill>
            <a:ln w="0" cap="flat">
              <a:noFill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970970" y="1746273"/>
              <a:ext cx="516032" cy="18762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457200">
                <a:lnSpc>
                  <a:spcPct val="115000"/>
                </a:lnSpc>
              </a:pPr>
              <a:r>
                <a:rPr lang="en-US" sz="700" b="1">
                  <a:solidFill>
                    <a:srgbClr val="FFFEFD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IPBES </a:t>
              </a:r>
              <a:endParaRPr lang="en-US" sz="70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032930" y="1888173"/>
              <a:ext cx="177053" cy="18762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457200">
                <a:lnSpc>
                  <a:spcPct val="115000"/>
                </a:lnSpc>
              </a:pPr>
              <a:r>
                <a:rPr lang="en-US" sz="700" b="1">
                  <a:solidFill>
                    <a:srgbClr val="FFFEFD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11</a:t>
              </a:r>
              <a:endParaRPr lang="en-US" sz="70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58" name="Shape 96"/>
            <p:cNvSpPr/>
            <p:nvPr/>
          </p:nvSpPr>
          <p:spPr>
            <a:xfrm>
              <a:off x="3500773" y="1624627"/>
              <a:ext cx="452456" cy="446924"/>
            </a:xfrm>
            <a:custGeom>
              <a:avLst/>
              <a:gdLst/>
              <a:ahLst/>
              <a:cxnLst/>
              <a:rect l="0" t="0" r="0" b="0"/>
              <a:pathLst>
                <a:path w="359994" h="359994">
                  <a:moveTo>
                    <a:pt x="179997" y="0"/>
                  </a:moveTo>
                  <a:cubicBezTo>
                    <a:pt x="279413" y="0"/>
                    <a:pt x="359994" y="80582"/>
                    <a:pt x="359994" y="179997"/>
                  </a:cubicBezTo>
                  <a:cubicBezTo>
                    <a:pt x="359994" y="279400"/>
                    <a:pt x="279413" y="359994"/>
                    <a:pt x="179997" y="359994"/>
                  </a:cubicBezTo>
                  <a:cubicBezTo>
                    <a:pt x="80582" y="359994"/>
                    <a:pt x="0" y="279400"/>
                    <a:pt x="0" y="179997"/>
                  </a:cubicBezTo>
                  <a:cubicBezTo>
                    <a:pt x="0" y="80582"/>
                    <a:pt x="80582" y="0"/>
                    <a:pt x="179997" y="0"/>
                  </a:cubicBezTo>
                  <a:close/>
                </a:path>
              </a:pathLst>
            </a:custGeom>
            <a:solidFill>
              <a:srgbClr val="646355"/>
            </a:solidFill>
            <a:ln w="0" cap="flat">
              <a:noFill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3587677" y="1746273"/>
              <a:ext cx="516032" cy="18762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457200">
                <a:lnSpc>
                  <a:spcPct val="115000"/>
                </a:lnSpc>
              </a:pPr>
              <a:r>
                <a:rPr lang="en-US" sz="700" b="1">
                  <a:solidFill>
                    <a:srgbClr val="FFFEFD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IPBES </a:t>
              </a:r>
              <a:endParaRPr lang="en-US" sz="70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649637" y="1888173"/>
              <a:ext cx="177053" cy="18762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457200">
                <a:lnSpc>
                  <a:spcPct val="115000"/>
                </a:lnSpc>
              </a:pPr>
              <a:r>
                <a:rPr lang="en-US" sz="700" b="1">
                  <a:solidFill>
                    <a:srgbClr val="FFFEFD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12</a:t>
              </a:r>
              <a:endParaRPr lang="en-US" sz="70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61" name="Shape 99"/>
            <p:cNvSpPr/>
            <p:nvPr/>
          </p:nvSpPr>
          <p:spPr>
            <a:xfrm>
              <a:off x="4117480" y="1624627"/>
              <a:ext cx="452456" cy="446924"/>
            </a:xfrm>
            <a:custGeom>
              <a:avLst/>
              <a:gdLst/>
              <a:ahLst/>
              <a:cxnLst/>
              <a:rect l="0" t="0" r="0" b="0"/>
              <a:pathLst>
                <a:path w="359994" h="359994">
                  <a:moveTo>
                    <a:pt x="179997" y="0"/>
                  </a:moveTo>
                  <a:cubicBezTo>
                    <a:pt x="279413" y="0"/>
                    <a:pt x="359994" y="80582"/>
                    <a:pt x="359994" y="179997"/>
                  </a:cubicBezTo>
                  <a:cubicBezTo>
                    <a:pt x="359994" y="279400"/>
                    <a:pt x="279413" y="359994"/>
                    <a:pt x="179997" y="359994"/>
                  </a:cubicBezTo>
                  <a:cubicBezTo>
                    <a:pt x="80582" y="359994"/>
                    <a:pt x="0" y="279400"/>
                    <a:pt x="0" y="179997"/>
                  </a:cubicBezTo>
                  <a:cubicBezTo>
                    <a:pt x="0" y="80582"/>
                    <a:pt x="80582" y="0"/>
                    <a:pt x="179997" y="0"/>
                  </a:cubicBezTo>
                  <a:close/>
                </a:path>
              </a:pathLst>
            </a:custGeom>
            <a:solidFill>
              <a:srgbClr val="646355"/>
            </a:solidFill>
            <a:ln w="0" cap="flat">
              <a:noFill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4204384" y="1746273"/>
              <a:ext cx="516032" cy="18762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457200">
                <a:lnSpc>
                  <a:spcPct val="115000"/>
                </a:lnSpc>
              </a:pPr>
              <a:r>
                <a:rPr lang="en-US" sz="700" b="1">
                  <a:solidFill>
                    <a:srgbClr val="FFFEFD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IPBES </a:t>
              </a:r>
              <a:endParaRPr lang="en-US" sz="70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266345" y="1888173"/>
              <a:ext cx="177053" cy="18762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457200">
                <a:lnSpc>
                  <a:spcPct val="115000"/>
                </a:lnSpc>
              </a:pPr>
              <a:r>
                <a:rPr lang="en-US" sz="700" b="1">
                  <a:solidFill>
                    <a:srgbClr val="FFFEFD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13</a:t>
              </a:r>
              <a:endParaRPr lang="en-US" sz="70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64" name="Shape 102"/>
            <p:cNvSpPr/>
            <p:nvPr/>
          </p:nvSpPr>
          <p:spPr>
            <a:xfrm>
              <a:off x="4734191" y="1624627"/>
              <a:ext cx="452456" cy="446924"/>
            </a:xfrm>
            <a:custGeom>
              <a:avLst/>
              <a:gdLst/>
              <a:ahLst/>
              <a:cxnLst/>
              <a:rect l="0" t="0" r="0" b="0"/>
              <a:pathLst>
                <a:path w="359994" h="359994">
                  <a:moveTo>
                    <a:pt x="179997" y="0"/>
                  </a:moveTo>
                  <a:cubicBezTo>
                    <a:pt x="279413" y="0"/>
                    <a:pt x="359994" y="80582"/>
                    <a:pt x="359994" y="179997"/>
                  </a:cubicBezTo>
                  <a:cubicBezTo>
                    <a:pt x="359994" y="279400"/>
                    <a:pt x="279413" y="359994"/>
                    <a:pt x="179997" y="359994"/>
                  </a:cubicBezTo>
                  <a:cubicBezTo>
                    <a:pt x="80582" y="359994"/>
                    <a:pt x="0" y="279400"/>
                    <a:pt x="0" y="179997"/>
                  </a:cubicBezTo>
                  <a:cubicBezTo>
                    <a:pt x="0" y="80582"/>
                    <a:pt x="80582" y="0"/>
                    <a:pt x="179997" y="0"/>
                  </a:cubicBezTo>
                  <a:close/>
                </a:path>
              </a:pathLst>
            </a:custGeom>
            <a:solidFill>
              <a:srgbClr val="646355"/>
            </a:solidFill>
            <a:ln w="0" cap="flat">
              <a:noFill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4821091" y="1746273"/>
              <a:ext cx="516032" cy="18762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457200">
                <a:lnSpc>
                  <a:spcPct val="115000"/>
                </a:lnSpc>
              </a:pPr>
              <a:r>
                <a:rPr lang="en-US" sz="700" b="1">
                  <a:solidFill>
                    <a:srgbClr val="FFFEFD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IPBES </a:t>
              </a:r>
              <a:endParaRPr lang="en-US" sz="70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4883053" y="1888173"/>
              <a:ext cx="177053" cy="18762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457200">
                <a:lnSpc>
                  <a:spcPct val="115000"/>
                </a:lnSpc>
              </a:pPr>
              <a:r>
                <a:rPr lang="en-US" sz="700" b="1">
                  <a:solidFill>
                    <a:srgbClr val="FFFEFD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14</a:t>
              </a:r>
              <a:endParaRPr lang="en-US" sz="70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67" name="Shape 105"/>
            <p:cNvSpPr/>
            <p:nvPr/>
          </p:nvSpPr>
          <p:spPr>
            <a:xfrm>
              <a:off x="5350898" y="1624627"/>
              <a:ext cx="452456" cy="446924"/>
            </a:xfrm>
            <a:custGeom>
              <a:avLst/>
              <a:gdLst/>
              <a:ahLst/>
              <a:cxnLst/>
              <a:rect l="0" t="0" r="0" b="0"/>
              <a:pathLst>
                <a:path w="359994" h="359994">
                  <a:moveTo>
                    <a:pt x="179997" y="0"/>
                  </a:moveTo>
                  <a:cubicBezTo>
                    <a:pt x="279413" y="0"/>
                    <a:pt x="359994" y="80582"/>
                    <a:pt x="359994" y="179997"/>
                  </a:cubicBezTo>
                  <a:cubicBezTo>
                    <a:pt x="359994" y="279400"/>
                    <a:pt x="279413" y="359994"/>
                    <a:pt x="179997" y="359994"/>
                  </a:cubicBezTo>
                  <a:cubicBezTo>
                    <a:pt x="80582" y="359994"/>
                    <a:pt x="0" y="279400"/>
                    <a:pt x="0" y="179997"/>
                  </a:cubicBezTo>
                  <a:cubicBezTo>
                    <a:pt x="0" y="80582"/>
                    <a:pt x="80582" y="0"/>
                    <a:pt x="179997" y="0"/>
                  </a:cubicBezTo>
                  <a:close/>
                </a:path>
              </a:pathLst>
            </a:custGeom>
            <a:solidFill>
              <a:srgbClr val="646355">
                <a:alpha val="50000"/>
              </a:srgbClr>
            </a:solidFill>
            <a:ln w="0" cap="flat">
              <a:noFill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5437803" y="1746273"/>
              <a:ext cx="516032" cy="18762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457200">
                <a:lnSpc>
                  <a:spcPct val="115000"/>
                </a:lnSpc>
              </a:pPr>
              <a:r>
                <a:rPr lang="en-US" sz="700" b="1">
                  <a:solidFill>
                    <a:srgbClr val="FFFEFD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IPBES </a:t>
              </a:r>
              <a:endParaRPr lang="en-US" sz="70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5499762" y="1888173"/>
              <a:ext cx="177053" cy="18762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457200">
                <a:lnSpc>
                  <a:spcPct val="115000"/>
                </a:lnSpc>
              </a:pPr>
              <a:r>
                <a:rPr lang="en-US" sz="700" b="1">
                  <a:solidFill>
                    <a:srgbClr val="FFFEFD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15</a:t>
              </a:r>
              <a:endParaRPr lang="en-US" sz="70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70" name="Shape 108"/>
            <p:cNvSpPr/>
            <p:nvPr/>
          </p:nvSpPr>
          <p:spPr>
            <a:xfrm>
              <a:off x="5967605" y="1624627"/>
              <a:ext cx="452456" cy="446924"/>
            </a:xfrm>
            <a:custGeom>
              <a:avLst/>
              <a:gdLst/>
              <a:ahLst/>
              <a:cxnLst/>
              <a:rect l="0" t="0" r="0" b="0"/>
              <a:pathLst>
                <a:path w="359994" h="359994">
                  <a:moveTo>
                    <a:pt x="179997" y="0"/>
                  </a:moveTo>
                  <a:cubicBezTo>
                    <a:pt x="279413" y="0"/>
                    <a:pt x="359994" y="80582"/>
                    <a:pt x="359994" y="179997"/>
                  </a:cubicBezTo>
                  <a:cubicBezTo>
                    <a:pt x="359994" y="279400"/>
                    <a:pt x="279413" y="359994"/>
                    <a:pt x="179997" y="359994"/>
                  </a:cubicBezTo>
                  <a:cubicBezTo>
                    <a:pt x="80582" y="359994"/>
                    <a:pt x="0" y="279400"/>
                    <a:pt x="0" y="179997"/>
                  </a:cubicBezTo>
                  <a:cubicBezTo>
                    <a:pt x="0" y="80582"/>
                    <a:pt x="80582" y="0"/>
                    <a:pt x="179997" y="0"/>
                  </a:cubicBezTo>
                  <a:close/>
                </a:path>
              </a:pathLst>
            </a:custGeom>
            <a:solidFill>
              <a:srgbClr val="646355">
                <a:alpha val="30000"/>
              </a:srgbClr>
            </a:solidFill>
            <a:ln w="0" cap="flat">
              <a:noFill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6054511" y="1746273"/>
              <a:ext cx="516032" cy="18762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457200">
                <a:lnSpc>
                  <a:spcPct val="115000"/>
                </a:lnSpc>
              </a:pPr>
              <a:r>
                <a:rPr lang="en-US" sz="700" b="1">
                  <a:solidFill>
                    <a:srgbClr val="FFFEFD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IPBES </a:t>
              </a:r>
              <a:endParaRPr lang="en-US" sz="70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6116470" y="1888173"/>
              <a:ext cx="177053" cy="18762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457200">
                <a:lnSpc>
                  <a:spcPct val="115000"/>
                </a:lnSpc>
              </a:pPr>
              <a:r>
                <a:rPr lang="en-US" sz="700" b="1">
                  <a:solidFill>
                    <a:srgbClr val="FFFEFD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16</a:t>
              </a:r>
              <a:endParaRPr lang="en-US" sz="70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6733177" y="1888173"/>
              <a:ext cx="177053" cy="18762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457200">
                <a:lnSpc>
                  <a:spcPct val="115000"/>
                </a:lnSpc>
              </a:pPr>
              <a:r>
                <a:rPr lang="en-US" sz="700" b="1">
                  <a:solidFill>
                    <a:srgbClr val="FFFEFD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17</a:t>
              </a:r>
              <a:endParaRPr lang="en-US" sz="70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2616062" y="2421114"/>
              <a:ext cx="483712" cy="18762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457200">
                <a:lnSpc>
                  <a:spcPct val="115000"/>
                </a:lnSpc>
              </a:pPr>
              <a:r>
                <a:rPr lang="en-US" sz="700" b="1">
                  <a:solidFill>
                    <a:srgbClr val="D05606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Year 3</a:t>
              </a:r>
              <a:endParaRPr lang="en-US" sz="700">
                <a:solidFill>
                  <a:srgbClr val="D05606"/>
                </a:solidFill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75" name="Shape 115"/>
            <p:cNvSpPr/>
            <p:nvPr/>
          </p:nvSpPr>
          <p:spPr>
            <a:xfrm flipV="1">
              <a:off x="1248641" y="3331237"/>
              <a:ext cx="2474793" cy="35984"/>
            </a:xfrm>
            <a:custGeom>
              <a:avLst/>
              <a:gdLst/>
              <a:ahLst/>
              <a:cxnLst/>
              <a:rect l="0" t="0" r="0" b="0"/>
              <a:pathLst>
                <a:path w="2465858">
                  <a:moveTo>
                    <a:pt x="0" y="0"/>
                  </a:moveTo>
                  <a:lnTo>
                    <a:pt x="2465858" y="0"/>
                  </a:lnTo>
                </a:path>
              </a:pathLst>
            </a:custGeom>
            <a:noFill/>
            <a:ln w="12700" cap="flat" cmpd="sng" algn="ctr">
              <a:solidFill>
                <a:srgbClr val="D05606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srgbClr val="676C5F"/>
                </a:solidFill>
                <a:latin typeface="Calibri"/>
              </a:endParaRPr>
            </a:p>
          </p:txBody>
        </p:sp>
        <p:sp>
          <p:nvSpPr>
            <p:cNvPr id="76" name="Shape 116"/>
            <p:cNvSpPr/>
            <p:nvPr/>
          </p:nvSpPr>
          <p:spPr>
            <a:xfrm>
              <a:off x="3722627" y="3138437"/>
              <a:ext cx="0" cy="223462"/>
            </a:xfrm>
            <a:custGeom>
              <a:avLst/>
              <a:gdLst/>
              <a:ahLst/>
              <a:cxnLst/>
              <a:rect l="0" t="0" r="0" b="0"/>
              <a:pathLst>
                <a:path h="179997">
                  <a:moveTo>
                    <a:pt x="0" y="0"/>
                  </a:moveTo>
                  <a:lnTo>
                    <a:pt x="0" y="179997"/>
                  </a:lnTo>
                </a:path>
              </a:pathLst>
            </a:custGeom>
            <a:noFill/>
            <a:ln w="12700" cap="flat" cmpd="sng" algn="ctr">
              <a:solidFill>
                <a:srgbClr val="D05606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srgbClr val="676C5F"/>
                </a:solidFill>
                <a:latin typeface="Calibri"/>
              </a:endParaRPr>
            </a:p>
          </p:txBody>
        </p:sp>
        <p:sp>
          <p:nvSpPr>
            <p:cNvPr id="77" name="Shape 117"/>
            <p:cNvSpPr/>
            <p:nvPr/>
          </p:nvSpPr>
          <p:spPr>
            <a:xfrm>
              <a:off x="1258629" y="3138434"/>
              <a:ext cx="0" cy="223462"/>
            </a:xfrm>
            <a:custGeom>
              <a:avLst/>
              <a:gdLst/>
              <a:ahLst/>
              <a:cxnLst/>
              <a:rect l="0" t="0" r="0" b="0"/>
              <a:pathLst>
                <a:path h="179997">
                  <a:moveTo>
                    <a:pt x="0" y="0"/>
                  </a:moveTo>
                  <a:lnTo>
                    <a:pt x="0" y="179997"/>
                  </a:lnTo>
                </a:path>
              </a:pathLst>
            </a:custGeom>
            <a:noFill/>
            <a:ln w="12700" cap="flat" cmpd="sng" algn="ctr">
              <a:solidFill>
                <a:srgbClr val="D05606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8" name="Shape 118"/>
            <p:cNvSpPr/>
            <p:nvPr/>
          </p:nvSpPr>
          <p:spPr>
            <a:xfrm>
              <a:off x="1874898" y="3138434"/>
              <a:ext cx="0" cy="223462"/>
            </a:xfrm>
            <a:custGeom>
              <a:avLst/>
              <a:gdLst/>
              <a:ahLst/>
              <a:cxnLst/>
              <a:rect l="0" t="0" r="0" b="0"/>
              <a:pathLst>
                <a:path h="179997">
                  <a:moveTo>
                    <a:pt x="0" y="0"/>
                  </a:moveTo>
                  <a:lnTo>
                    <a:pt x="0" y="179997"/>
                  </a:lnTo>
                </a:path>
              </a:pathLst>
            </a:custGeom>
            <a:noFill/>
            <a:ln w="12700" cap="flat" cmpd="sng" algn="ctr">
              <a:solidFill>
                <a:srgbClr val="D05606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9" name="Shape 119"/>
            <p:cNvSpPr/>
            <p:nvPr/>
          </p:nvSpPr>
          <p:spPr>
            <a:xfrm>
              <a:off x="3107441" y="3138434"/>
              <a:ext cx="0" cy="223462"/>
            </a:xfrm>
            <a:custGeom>
              <a:avLst/>
              <a:gdLst/>
              <a:ahLst/>
              <a:cxnLst/>
              <a:rect l="0" t="0" r="0" b="0"/>
              <a:pathLst>
                <a:path h="179997">
                  <a:moveTo>
                    <a:pt x="0" y="0"/>
                  </a:moveTo>
                  <a:lnTo>
                    <a:pt x="0" y="179997"/>
                  </a:lnTo>
                </a:path>
              </a:pathLst>
            </a:custGeom>
            <a:noFill/>
            <a:ln w="12700" cap="flat" cmpd="sng" algn="ctr">
              <a:solidFill>
                <a:srgbClr val="D05606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0" name="Shape 120"/>
            <p:cNvSpPr/>
            <p:nvPr/>
          </p:nvSpPr>
          <p:spPr>
            <a:xfrm>
              <a:off x="2491171" y="3138437"/>
              <a:ext cx="0" cy="223462"/>
            </a:xfrm>
            <a:custGeom>
              <a:avLst/>
              <a:gdLst/>
              <a:ahLst/>
              <a:cxnLst/>
              <a:rect l="0" t="0" r="0" b="0"/>
              <a:pathLst>
                <a:path h="179997">
                  <a:moveTo>
                    <a:pt x="0" y="0"/>
                  </a:moveTo>
                  <a:lnTo>
                    <a:pt x="0" y="179997"/>
                  </a:lnTo>
                </a:path>
              </a:pathLst>
            </a:custGeom>
            <a:noFill/>
            <a:ln w="12700" cap="flat" cmpd="sng" algn="ctr">
              <a:solidFill>
                <a:srgbClr val="D05606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80656" y="2404775"/>
              <a:ext cx="552113" cy="15783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457200">
                <a:lnSpc>
                  <a:spcPct val="115000"/>
                </a:lnSpc>
              </a:pPr>
              <a:r>
                <a:rPr lang="en-US" sz="700" b="1">
                  <a:solidFill>
                    <a:srgbClr val="D05606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Scoping</a:t>
              </a:r>
              <a:endParaRPr lang="en-US" sz="700">
                <a:solidFill>
                  <a:srgbClr val="D05606"/>
                </a:solidFill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1352530" y="2405193"/>
              <a:ext cx="483712" cy="18762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457200">
                <a:lnSpc>
                  <a:spcPct val="115000"/>
                </a:lnSpc>
              </a:pPr>
              <a:r>
                <a:rPr lang="en-US" sz="700" b="1">
                  <a:solidFill>
                    <a:srgbClr val="D05606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Year 1</a:t>
              </a:r>
              <a:endParaRPr lang="en-US" sz="700">
                <a:solidFill>
                  <a:srgbClr val="D05606"/>
                </a:solidFill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1988743" y="2421114"/>
              <a:ext cx="483712" cy="18762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457200">
                <a:lnSpc>
                  <a:spcPct val="115000"/>
                </a:lnSpc>
              </a:pPr>
              <a:r>
                <a:rPr lang="en-US" sz="700" b="1">
                  <a:solidFill>
                    <a:srgbClr val="D05606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Year 2</a:t>
              </a:r>
              <a:endParaRPr lang="en-US" sz="700">
                <a:solidFill>
                  <a:srgbClr val="D05606"/>
                </a:solidFill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3838614" y="3582590"/>
              <a:ext cx="429256" cy="1979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457200">
                <a:lnSpc>
                  <a:spcPct val="115000"/>
                </a:lnSpc>
              </a:pPr>
              <a:r>
                <a:rPr lang="en-US" sz="700" b="1">
                  <a:solidFill>
                    <a:srgbClr val="7030A0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Year 2</a:t>
              </a:r>
              <a:endParaRPr lang="en-US" sz="700">
                <a:solidFill>
                  <a:srgbClr val="7030A0"/>
                </a:solidFill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85" name="Shape 127"/>
            <p:cNvSpPr/>
            <p:nvPr/>
          </p:nvSpPr>
          <p:spPr>
            <a:xfrm>
              <a:off x="2486038" y="3754340"/>
              <a:ext cx="3072002" cy="47978"/>
            </a:xfrm>
            <a:custGeom>
              <a:avLst/>
              <a:gdLst/>
              <a:ahLst/>
              <a:cxnLst/>
              <a:rect l="0" t="0" r="0" b="0"/>
              <a:pathLst>
                <a:path w="1482916">
                  <a:moveTo>
                    <a:pt x="0" y="0"/>
                  </a:moveTo>
                  <a:lnTo>
                    <a:pt x="1482916" y="0"/>
                  </a:lnTo>
                </a:path>
              </a:pathLst>
            </a:custGeom>
            <a:noFill/>
            <a:ln w="12700" cap="flat" cmpd="sng" algn="ctr">
              <a:solidFill>
                <a:srgbClr val="7030A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srgbClr val="676C5F"/>
                </a:solidFill>
                <a:latin typeface="Calibri"/>
              </a:endParaRPr>
            </a:p>
          </p:txBody>
        </p:sp>
        <p:sp>
          <p:nvSpPr>
            <p:cNvPr id="86" name="Shape 128"/>
            <p:cNvSpPr/>
            <p:nvPr/>
          </p:nvSpPr>
          <p:spPr>
            <a:xfrm>
              <a:off x="4960417" y="3535939"/>
              <a:ext cx="0" cy="223462"/>
            </a:xfrm>
            <a:custGeom>
              <a:avLst/>
              <a:gdLst/>
              <a:ahLst/>
              <a:cxnLst/>
              <a:rect l="0" t="0" r="0" b="0"/>
              <a:pathLst>
                <a:path h="179997">
                  <a:moveTo>
                    <a:pt x="0" y="0"/>
                  </a:moveTo>
                  <a:lnTo>
                    <a:pt x="0" y="179997"/>
                  </a:lnTo>
                </a:path>
              </a:pathLst>
            </a:custGeom>
            <a:noFill/>
            <a:ln w="12700" cap="flat" cmpd="sng" algn="ctr">
              <a:solidFill>
                <a:srgbClr val="7030A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srgbClr val="676C5F"/>
                </a:solidFill>
                <a:latin typeface="Calibri"/>
              </a:endParaRPr>
            </a:p>
          </p:txBody>
        </p:sp>
        <p:sp>
          <p:nvSpPr>
            <p:cNvPr id="87" name="Shape 130"/>
            <p:cNvSpPr/>
            <p:nvPr/>
          </p:nvSpPr>
          <p:spPr>
            <a:xfrm>
              <a:off x="3104525" y="3523266"/>
              <a:ext cx="0" cy="223462"/>
            </a:xfrm>
            <a:custGeom>
              <a:avLst/>
              <a:gdLst/>
              <a:ahLst/>
              <a:cxnLst/>
              <a:rect l="0" t="0" r="0" b="0"/>
              <a:pathLst>
                <a:path h="179997">
                  <a:moveTo>
                    <a:pt x="0" y="0"/>
                  </a:moveTo>
                  <a:lnTo>
                    <a:pt x="0" y="179997"/>
                  </a:lnTo>
                </a:path>
              </a:pathLst>
            </a:custGeom>
            <a:noFill/>
            <a:ln w="12700" cap="flat" cmpd="sng" algn="ctr">
              <a:solidFill>
                <a:srgbClr val="7030A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srgbClr val="676C5F"/>
                </a:solidFill>
                <a:latin typeface="Calibri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3239182" y="3580301"/>
              <a:ext cx="483712" cy="18762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vert="horz" lIns="0" tIns="0" rIns="0" bIns="0" rtlCol="0">
              <a:noAutofit/>
            </a:bodyPr>
            <a:lstStyle/>
            <a:p>
              <a:pPr defTabSz="457200">
                <a:lnSpc>
                  <a:spcPct val="115000"/>
                </a:lnSpc>
              </a:pPr>
              <a:r>
                <a:rPr lang="en-US" sz="700" b="1">
                  <a:solidFill>
                    <a:srgbClr val="7030A0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Year 1</a:t>
              </a:r>
              <a:endParaRPr lang="en-US" sz="700">
                <a:solidFill>
                  <a:srgbClr val="7030A0"/>
                </a:solidFill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4467422" y="3574099"/>
              <a:ext cx="483710" cy="18762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457200">
                <a:lnSpc>
                  <a:spcPct val="115000"/>
                </a:lnSpc>
              </a:pPr>
              <a:r>
                <a:rPr lang="en-US" sz="700" b="1">
                  <a:solidFill>
                    <a:srgbClr val="7030A0"/>
                  </a:solidFill>
                  <a:latin typeface="Arial" panose="020B0604020202020204" pitchFamily="34" charset="0"/>
                </a:rPr>
                <a:t>Year</a:t>
              </a:r>
              <a:r>
                <a:rPr lang="en-US" sz="700" b="1">
                  <a:solidFill>
                    <a:srgbClr val="7030A0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 3</a:t>
              </a:r>
              <a:endParaRPr lang="en-US" sz="700">
                <a:solidFill>
                  <a:srgbClr val="7030A0"/>
                </a:solidFill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90" name="Shape 134"/>
            <p:cNvSpPr/>
            <p:nvPr/>
          </p:nvSpPr>
          <p:spPr>
            <a:xfrm>
              <a:off x="3721478" y="3532590"/>
              <a:ext cx="0" cy="223462"/>
            </a:xfrm>
            <a:custGeom>
              <a:avLst/>
              <a:gdLst/>
              <a:ahLst/>
              <a:cxnLst/>
              <a:rect l="0" t="0" r="0" b="0"/>
              <a:pathLst>
                <a:path h="179997">
                  <a:moveTo>
                    <a:pt x="0" y="0"/>
                  </a:moveTo>
                  <a:lnTo>
                    <a:pt x="0" y="179997"/>
                  </a:lnTo>
                </a:path>
              </a:pathLst>
            </a:custGeom>
            <a:noFill/>
            <a:ln w="12700" cap="flat" cmpd="sng" algn="ctr">
              <a:solidFill>
                <a:srgbClr val="7030A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srgbClr val="676C5F"/>
                </a:solidFill>
                <a:latin typeface="Calibri"/>
              </a:endParaRPr>
            </a:p>
          </p:txBody>
        </p:sp>
        <p:sp>
          <p:nvSpPr>
            <p:cNvPr id="91" name="Shape 135"/>
            <p:cNvSpPr/>
            <p:nvPr/>
          </p:nvSpPr>
          <p:spPr>
            <a:xfrm>
              <a:off x="4327703" y="3530880"/>
              <a:ext cx="0" cy="223462"/>
            </a:xfrm>
            <a:custGeom>
              <a:avLst/>
              <a:gdLst/>
              <a:ahLst/>
              <a:cxnLst/>
              <a:rect l="0" t="0" r="0" b="0"/>
              <a:pathLst>
                <a:path h="179997">
                  <a:moveTo>
                    <a:pt x="0" y="0"/>
                  </a:moveTo>
                  <a:lnTo>
                    <a:pt x="0" y="179997"/>
                  </a:lnTo>
                </a:path>
              </a:pathLst>
            </a:custGeom>
            <a:noFill/>
            <a:ln w="12700" cap="flat" cmpd="sng" algn="ctr">
              <a:solidFill>
                <a:srgbClr val="7030A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srgbClr val="676C5F"/>
                </a:solidFill>
                <a:latin typeface="Calibri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678012" y="2802204"/>
              <a:ext cx="622074" cy="18762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457200">
                <a:lnSpc>
                  <a:spcPct val="115000"/>
                </a:lnSpc>
              </a:pPr>
              <a:r>
                <a:rPr lang="en-US" sz="700" b="1">
                  <a:solidFill>
                    <a:srgbClr val="D05606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Scoping</a:t>
              </a:r>
              <a:endParaRPr lang="en-US" sz="700">
                <a:solidFill>
                  <a:srgbClr val="D05606"/>
                </a:solidFill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93" name="Shape 141"/>
            <p:cNvSpPr/>
            <p:nvPr/>
          </p:nvSpPr>
          <p:spPr>
            <a:xfrm>
              <a:off x="2484999" y="4137265"/>
              <a:ext cx="1856292" cy="47978"/>
            </a:xfrm>
            <a:custGeom>
              <a:avLst/>
              <a:gdLst/>
              <a:ahLst/>
              <a:cxnLst/>
              <a:rect l="0" t="0" r="0" b="0"/>
              <a:pathLst>
                <a:path w="986117">
                  <a:moveTo>
                    <a:pt x="0" y="0"/>
                  </a:moveTo>
                  <a:lnTo>
                    <a:pt x="986117" y="0"/>
                  </a:lnTo>
                </a:path>
              </a:pathLst>
            </a:custGeom>
            <a:noFill/>
            <a:ln w="12700" cap="flat" cmpd="sng" algn="ctr">
              <a:solidFill>
                <a:srgbClr val="7030A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4" name="Shape 142"/>
            <p:cNvSpPr/>
            <p:nvPr/>
          </p:nvSpPr>
          <p:spPr>
            <a:xfrm>
              <a:off x="3725202" y="3944407"/>
              <a:ext cx="48124" cy="200474"/>
            </a:xfrm>
            <a:custGeom>
              <a:avLst/>
              <a:gdLst/>
              <a:ahLst/>
              <a:cxnLst/>
              <a:rect l="0" t="0" r="0" b="0"/>
              <a:pathLst>
                <a:path h="179997">
                  <a:moveTo>
                    <a:pt x="0" y="0"/>
                  </a:moveTo>
                  <a:lnTo>
                    <a:pt x="0" y="179997"/>
                  </a:lnTo>
                </a:path>
              </a:pathLst>
            </a:custGeom>
            <a:noFill/>
            <a:ln w="12700" cap="flat" cmpd="sng" algn="ctr">
              <a:solidFill>
                <a:srgbClr val="7030A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669457" y="3976820"/>
              <a:ext cx="676103" cy="17693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4680717" y="3138574"/>
              <a:ext cx="2261244" cy="18762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457200">
                <a:lnSpc>
                  <a:spcPct val="115000"/>
                </a:lnSpc>
              </a:pPr>
              <a:r>
                <a:rPr lang="en-US" sz="700" b="1">
                  <a:latin typeface="Arial" panose="020B0604020202020204" pitchFamily="34" charset="0"/>
                  <a:ea typeface="Arial" panose="020B0604020202020204" pitchFamily="34" charset="0"/>
                </a:rPr>
                <a:t>Entreprises et biodiversité</a:t>
              </a:r>
              <a:r>
                <a:rPr lang="en-US" sz="700" b="1">
                  <a:solidFill>
                    <a:srgbClr val="D1532B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70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1295654" y="3178715"/>
              <a:ext cx="606683" cy="2201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457200">
                <a:lnSpc>
                  <a:spcPct val="115000"/>
                </a:lnSpc>
              </a:pPr>
              <a:r>
                <a:rPr lang="en-US" sz="700" b="1">
                  <a:solidFill>
                    <a:srgbClr val="D1532B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Scoping</a:t>
              </a:r>
              <a:endParaRPr lang="en-US" sz="70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2621440" y="3168185"/>
              <a:ext cx="588544" cy="21340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457200">
                <a:lnSpc>
                  <a:spcPct val="115000"/>
                </a:lnSpc>
              </a:pPr>
              <a:r>
                <a:rPr lang="en-US" sz="700" b="1">
                  <a:solidFill>
                    <a:srgbClr val="D1532B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Year 1</a:t>
              </a:r>
              <a:endParaRPr lang="en-US" sz="70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3230419" y="3162109"/>
              <a:ext cx="509737" cy="2024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457200">
                <a:lnSpc>
                  <a:spcPct val="115000"/>
                </a:lnSpc>
              </a:pPr>
              <a:r>
                <a:rPr lang="en-US" sz="700" b="1">
                  <a:solidFill>
                    <a:srgbClr val="D1532B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Year 2</a:t>
              </a:r>
              <a:endParaRPr lang="en-US" sz="70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cxnSp>
          <p:nvCxnSpPr>
            <p:cNvPr id="102" name="Straight Connector 101"/>
            <p:cNvCxnSpPr/>
            <p:nvPr/>
          </p:nvCxnSpPr>
          <p:spPr>
            <a:xfrm flipV="1">
              <a:off x="1876136" y="1450255"/>
              <a:ext cx="3772409" cy="71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1884281" y="1177815"/>
              <a:ext cx="690501" cy="255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GB" sz="700">
                  <a:solidFill>
                    <a:srgbClr val="0374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2023</a:t>
              </a:r>
              <a:endParaRPr lang="en-US" sz="700">
                <a:solidFill>
                  <a:srgbClr val="03747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2526025" y="1171179"/>
              <a:ext cx="690501" cy="255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GB" sz="700">
                  <a:solidFill>
                    <a:srgbClr val="0374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2024</a:t>
              </a:r>
              <a:endParaRPr lang="en-US" sz="700">
                <a:solidFill>
                  <a:srgbClr val="03747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107607" y="1171179"/>
              <a:ext cx="690501" cy="255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GB" sz="700">
                  <a:solidFill>
                    <a:srgbClr val="0374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2025</a:t>
              </a:r>
              <a:endParaRPr lang="en-US" sz="700">
                <a:solidFill>
                  <a:srgbClr val="03747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731413" y="1171179"/>
              <a:ext cx="690501" cy="255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GB" sz="700">
                  <a:solidFill>
                    <a:srgbClr val="0374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2026</a:t>
              </a:r>
              <a:endParaRPr lang="en-US" sz="700">
                <a:solidFill>
                  <a:srgbClr val="03747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350664" y="1171179"/>
              <a:ext cx="690501" cy="255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GB" sz="700">
                  <a:solidFill>
                    <a:srgbClr val="0374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2027</a:t>
              </a:r>
              <a:endParaRPr lang="en-US" sz="700">
                <a:solidFill>
                  <a:srgbClr val="03747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942757" y="1178953"/>
              <a:ext cx="690501" cy="255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GB" sz="700">
                  <a:solidFill>
                    <a:srgbClr val="0374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2028</a:t>
              </a:r>
              <a:endParaRPr lang="en-US" sz="700">
                <a:solidFill>
                  <a:srgbClr val="03747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522490" y="1178656"/>
              <a:ext cx="690501" cy="255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GB" sz="700">
                  <a:solidFill>
                    <a:srgbClr val="5B9BD5">
                      <a:lumMod val="40000"/>
                      <a:lumOff val="6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2029</a:t>
              </a:r>
              <a:endParaRPr lang="en-US" sz="700">
                <a:solidFill>
                  <a:srgbClr val="5B9BD5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Shape 119"/>
            <p:cNvSpPr/>
            <p:nvPr/>
          </p:nvSpPr>
          <p:spPr>
            <a:xfrm flipH="1">
              <a:off x="2399089" y="1290343"/>
              <a:ext cx="48124" cy="159929"/>
            </a:xfrm>
            <a:custGeom>
              <a:avLst/>
              <a:gdLst/>
              <a:ahLst/>
              <a:cxnLst/>
              <a:rect l="0" t="0" r="0" b="0"/>
              <a:pathLst>
                <a:path h="179997">
                  <a:moveTo>
                    <a:pt x="0" y="0"/>
                  </a:moveTo>
                  <a:lnTo>
                    <a:pt x="0" y="179997"/>
                  </a:lnTo>
                </a:path>
              </a:pathLst>
            </a:custGeom>
            <a:noFill/>
            <a:ln w="12700" cap="flat" cmpd="sng" algn="ctr">
              <a:solidFill>
                <a:srgbClr val="676C5F"/>
              </a:solidFill>
              <a:prstDash val="solid"/>
              <a:miter lim="100000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429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1" name="Shape 119"/>
            <p:cNvSpPr/>
            <p:nvPr/>
          </p:nvSpPr>
          <p:spPr>
            <a:xfrm flipH="1">
              <a:off x="3017835" y="1297960"/>
              <a:ext cx="48124" cy="159929"/>
            </a:xfrm>
            <a:custGeom>
              <a:avLst/>
              <a:gdLst/>
              <a:ahLst/>
              <a:cxnLst/>
              <a:rect l="0" t="0" r="0" b="0"/>
              <a:pathLst>
                <a:path h="179997">
                  <a:moveTo>
                    <a:pt x="0" y="0"/>
                  </a:moveTo>
                  <a:lnTo>
                    <a:pt x="0" y="179997"/>
                  </a:lnTo>
                </a:path>
              </a:pathLst>
            </a:custGeom>
            <a:noFill/>
            <a:ln w="12700" cap="flat" cmpd="sng" algn="ctr">
              <a:solidFill>
                <a:srgbClr val="676C5F"/>
              </a:solidFill>
              <a:prstDash val="solid"/>
              <a:miter lim="100000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429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2" name="Shape 119"/>
            <p:cNvSpPr/>
            <p:nvPr/>
          </p:nvSpPr>
          <p:spPr>
            <a:xfrm flipH="1">
              <a:off x="3598386" y="1297960"/>
              <a:ext cx="48124" cy="159929"/>
            </a:xfrm>
            <a:custGeom>
              <a:avLst/>
              <a:gdLst/>
              <a:ahLst/>
              <a:cxnLst/>
              <a:rect l="0" t="0" r="0" b="0"/>
              <a:pathLst>
                <a:path h="179997">
                  <a:moveTo>
                    <a:pt x="0" y="0"/>
                  </a:moveTo>
                  <a:lnTo>
                    <a:pt x="0" y="179997"/>
                  </a:lnTo>
                </a:path>
              </a:pathLst>
            </a:custGeom>
            <a:noFill/>
            <a:ln w="12700" cap="flat" cmpd="sng" algn="ctr">
              <a:solidFill>
                <a:srgbClr val="676C5F"/>
              </a:solidFill>
              <a:prstDash val="solid"/>
              <a:miter lim="100000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429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3" name="Shape 119"/>
            <p:cNvSpPr/>
            <p:nvPr/>
          </p:nvSpPr>
          <p:spPr>
            <a:xfrm flipH="1">
              <a:off x="4240047" y="1297960"/>
              <a:ext cx="48124" cy="159929"/>
            </a:xfrm>
            <a:custGeom>
              <a:avLst/>
              <a:gdLst/>
              <a:ahLst/>
              <a:cxnLst/>
              <a:rect l="0" t="0" r="0" b="0"/>
              <a:pathLst>
                <a:path h="179997">
                  <a:moveTo>
                    <a:pt x="0" y="0"/>
                  </a:moveTo>
                  <a:lnTo>
                    <a:pt x="0" y="179997"/>
                  </a:lnTo>
                </a:path>
              </a:pathLst>
            </a:custGeom>
            <a:noFill/>
            <a:ln w="12700" cap="flat" cmpd="sng" algn="ctr">
              <a:solidFill>
                <a:srgbClr val="676C5F"/>
              </a:solidFill>
              <a:prstDash val="solid"/>
              <a:miter lim="100000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429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4" name="Shape 119"/>
            <p:cNvSpPr/>
            <p:nvPr/>
          </p:nvSpPr>
          <p:spPr>
            <a:xfrm flipH="1">
              <a:off x="4843515" y="1290344"/>
              <a:ext cx="48124" cy="159929"/>
            </a:xfrm>
            <a:custGeom>
              <a:avLst/>
              <a:gdLst/>
              <a:ahLst/>
              <a:cxnLst/>
              <a:rect l="0" t="0" r="0" b="0"/>
              <a:pathLst>
                <a:path h="179997">
                  <a:moveTo>
                    <a:pt x="0" y="0"/>
                  </a:moveTo>
                  <a:lnTo>
                    <a:pt x="0" y="179997"/>
                  </a:lnTo>
                </a:path>
              </a:pathLst>
            </a:custGeom>
            <a:noFill/>
            <a:ln w="12700" cap="flat" cmpd="sng" algn="ctr">
              <a:solidFill>
                <a:srgbClr val="676C5F"/>
              </a:solidFill>
              <a:prstDash val="solid"/>
              <a:miter lim="100000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429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5" name="Shape 119"/>
            <p:cNvSpPr/>
            <p:nvPr/>
          </p:nvSpPr>
          <p:spPr>
            <a:xfrm flipH="1">
              <a:off x="5454621" y="1290344"/>
              <a:ext cx="48124" cy="159929"/>
            </a:xfrm>
            <a:custGeom>
              <a:avLst/>
              <a:gdLst/>
              <a:ahLst/>
              <a:cxnLst/>
              <a:rect l="0" t="0" r="0" b="0"/>
              <a:pathLst>
                <a:path h="179997">
                  <a:moveTo>
                    <a:pt x="0" y="0"/>
                  </a:moveTo>
                  <a:lnTo>
                    <a:pt x="0" y="179997"/>
                  </a:lnTo>
                </a:path>
              </a:pathLst>
            </a:custGeom>
            <a:noFill/>
            <a:ln w="12700" cap="flat" cmpd="sng" algn="ctr">
              <a:solidFill>
                <a:srgbClr val="676C5F"/>
              </a:solidFill>
              <a:prstDash val="solid"/>
              <a:miter lim="100000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429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7" name="Shape 66"/>
            <p:cNvSpPr/>
            <p:nvPr/>
          </p:nvSpPr>
          <p:spPr>
            <a:xfrm>
              <a:off x="3097143" y="2353687"/>
              <a:ext cx="0" cy="223462"/>
            </a:xfrm>
            <a:custGeom>
              <a:avLst/>
              <a:gdLst/>
              <a:ahLst/>
              <a:cxnLst/>
              <a:rect l="0" t="0" r="0" b="0"/>
              <a:pathLst>
                <a:path h="179997">
                  <a:moveTo>
                    <a:pt x="0" y="0"/>
                  </a:moveTo>
                  <a:lnTo>
                    <a:pt x="0" y="179997"/>
                  </a:lnTo>
                </a:path>
              </a:pathLst>
            </a:custGeom>
            <a:noFill/>
            <a:ln w="38100" cap="flat" cmpd="sng" algn="ctr">
              <a:solidFill>
                <a:srgbClr val="D05606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8" name="Shape 76"/>
            <p:cNvSpPr/>
            <p:nvPr/>
          </p:nvSpPr>
          <p:spPr>
            <a:xfrm>
              <a:off x="2486037" y="2366538"/>
              <a:ext cx="0" cy="223462"/>
            </a:xfrm>
            <a:custGeom>
              <a:avLst/>
              <a:gdLst/>
              <a:ahLst/>
              <a:cxnLst/>
              <a:rect l="0" t="0" r="0" b="0"/>
              <a:pathLst>
                <a:path h="179997">
                  <a:moveTo>
                    <a:pt x="0" y="0"/>
                  </a:moveTo>
                  <a:lnTo>
                    <a:pt x="0" y="179997"/>
                  </a:lnTo>
                </a:path>
              </a:pathLst>
            </a:custGeom>
            <a:noFill/>
            <a:ln w="12700" cap="flat" cmpd="sng" algn="ctr">
              <a:solidFill>
                <a:srgbClr val="D05606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4674582" y="2368443"/>
              <a:ext cx="3728381" cy="2794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457200">
                <a:lnSpc>
                  <a:spcPct val="115000"/>
                </a:lnSpc>
              </a:pPr>
              <a:r>
                <a:rPr lang="en-US" sz="700" b="1">
                  <a:solidFill>
                    <a:srgbClr val="D05606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Biodiversité, eau, alimentation, energie et santé (nexus) </a:t>
              </a:r>
              <a:endParaRPr lang="en-US" sz="700">
                <a:solidFill>
                  <a:srgbClr val="D05606"/>
                </a:solidFill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4674582" y="2738145"/>
              <a:ext cx="3296174" cy="18762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457200">
                <a:lnSpc>
                  <a:spcPct val="115000"/>
                </a:lnSpc>
              </a:pPr>
              <a:r>
                <a:rPr lang="en-US" sz="700" b="1">
                  <a:solidFill>
                    <a:srgbClr val="D05606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Déterminants du changement transformateur </a:t>
              </a:r>
              <a:endParaRPr lang="en-US" sz="700">
                <a:solidFill>
                  <a:srgbClr val="D05606"/>
                </a:solidFill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121" name="Shape 66"/>
            <p:cNvSpPr/>
            <p:nvPr/>
          </p:nvSpPr>
          <p:spPr>
            <a:xfrm>
              <a:off x="3089505" y="2757316"/>
              <a:ext cx="0" cy="223462"/>
            </a:xfrm>
            <a:custGeom>
              <a:avLst/>
              <a:gdLst/>
              <a:ahLst/>
              <a:cxnLst/>
              <a:rect l="0" t="0" r="0" b="0"/>
              <a:pathLst>
                <a:path h="179997">
                  <a:moveTo>
                    <a:pt x="0" y="0"/>
                  </a:moveTo>
                  <a:lnTo>
                    <a:pt x="0" y="179997"/>
                  </a:lnTo>
                </a:path>
              </a:pathLst>
            </a:custGeom>
            <a:noFill/>
            <a:ln w="38100" cap="flat" cmpd="sng" algn="ctr">
              <a:solidFill>
                <a:srgbClr val="D05606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2031466" y="3174663"/>
              <a:ext cx="317663" cy="2201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457200">
                <a:lnSpc>
                  <a:spcPct val="115000"/>
                </a:lnSpc>
              </a:pPr>
              <a:r>
                <a:rPr lang="en-US" sz="700" b="1">
                  <a:solidFill>
                    <a:srgbClr val="D1532B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Prep</a:t>
              </a:r>
              <a:endParaRPr lang="en-US" sz="70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123" name="Shape 142"/>
            <p:cNvSpPr/>
            <p:nvPr/>
          </p:nvSpPr>
          <p:spPr>
            <a:xfrm>
              <a:off x="2487710" y="3548570"/>
              <a:ext cx="48124" cy="200474"/>
            </a:xfrm>
            <a:custGeom>
              <a:avLst/>
              <a:gdLst/>
              <a:ahLst/>
              <a:cxnLst/>
              <a:rect l="0" t="0" r="0" b="0"/>
              <a:pathLst>
                <a:path h="179997">
                  <a:moveTo>
                    <a:pt x="0" y="0"/>
                  </a:moveTo>
                  <a:lnTo>
                    <a:pt x="0" y="179997"/>
                  </a:lnTo>
                </a:path>
              </a:pathLst>
            </a:custGeom>
            <a:noFill/>
            <a:ln w="12700" cap="flat" cmpd="sng" algn="ctr">
              <a:solidFill>
                <a:srgbClr val="7030A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2496893" y="3523254"/>
              <a:ext cx="606683" cy="2201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algn="ctr" defTabSz="457200">
                <a:lnSpc>
                  <a:spcPct val="115000"/>
                </a:lnSpc>
              </a:pPr>
              <a:r>
                <a:rPr lang="en-US" sz="700" b="1" dirty="0">
                  <a:solidFill>
                    <a:srgbClr val="7030A0"/>
                  </a:solidFill>
                  <a:latin typeface="Arial" panose="020B0604020202020204" pitchFamily="34" charset="0"/>
                </a:rPr>
                <a:t>Scoping</a:t>
              </a:r>
              <a:endParaRPr lang="en-US" sz="700" b="1" dirty="0">
                <a:solidFill>
                  <a:srgbClr val="7030A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5" name="Shape 66"/>
            <p:cNvSpPr/>
            <p:nvPr/>
          </p:nvSpPr>
          <p:spPr>
            <a:xfrm>
              <a:off x="5543816" y="3537027"/>
              <a:ext cx="0" cy="223462"/>
            </a:xfrm>
            <a:custGeom>
              <a:avLst/>
              <a:gdLst/>
              <a:ahLst/>
              <a:cxnLst/>
              <a:rect l="0" t="0" r="0" b="0"/>
              <a:pathLst>
                <a:path h="179997">
                  <a:moveTo>
                    <a:pt x="0" y="0"/>
                  </a:moveTo>
                  <a:lnTo>
                    <a:pt x="0" y="179997"/>
                  </a:lnTo>
                </a:path>
              </a:pathLst>
            </a:custGeom>
            <a:noFill/>
            <a:ln w="38100" cap="flat" cmpd="sng" algn="ctr">
              <a:solidFill>
                <a:srgbClr val="D05606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5060105" y="3574098"/>
              <a:ext cx="483712" cy="18762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457200">
                <a:lnSpc>
                  <a:spcPct val="115000"/>
                </a:lnSpc>
              </a:pPr>
              <a:r>
                <a:rPr lang="en-US" sz="700" b="1">
                  <a:solidFill>
                    <a:srgbClr val="7030A0"/>
                  </a:solidFill>
                  <a:latin typeface="Arial" panose="020B0604020202020204" pitchFamily="34" charset="0"/>
                </a:rPr>
                <a:t>Year</a:t>
              </a:r>
              <a:r>
                <a:rPr lang="en-US" sz="700" b="1">
                  <a:solidFill>
                    <a:srgbClr val="7030A0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 4</a:t>
              </a:r>
              <a:endParaRPr lang="en-US" sz="700">
                <a:solidFill>
                  <a:srgbClr val="7030A0"/>
                </a:solidFill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5950636" y="3602180"/>
              <a:ext cx="2020116" cy="29028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457200">
                <a:tabLst>
                  <a:tab pos="791210" algn="l"/>
                  <a:tab pos="1151255" algn="l"/>
                  <a:tab pos="1511300" algn="l"/>
                  <a:tab pos="1871345" algn="l"/>
                  <a:tab pos="2231390" algn="l"/>
                </a:tabLst>
                <a:defRPr/>
              </a:pPr>
              <a:r>
                <a:rPr lang="en-US" sz="700" b="1">
                  <a:solidFill>
                    <a:srgbClr val="7030A0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2e évaluation mondiale</a:t>
              </a:r>
              <a:endParaRPr lang="en-US" sz="700" b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28" name="Shape 142"/>
            <p:cNvSpPr/>
            <p:nvPr/>
          </p:nvSpPr>
          <p:spPr>
            <a:xfrm>
              <a:off x="2495350" y="3936969"/>
              <a:ext cx="48124" cy="200474"/>
            </a:xfrm>
            <a:custGeom>
              <a:avLst/>
              <a:gdLst/>
              <a:ahLst/>
              <a:cxnLst/>
              <a:rect l="0" t="0" r="0" b="0"/>
              <a:pathLst>
                <a:path h="179997">
                  <a:moveTo>
                    <a:pt x="0" y="0"/>
                  </a:moveTo>
                  <a:lnTo>
                    <a:pt x="0" y="179997"/>
                  </a:lnTo>
                </a:path>
              </a:pathLst>
            </a:custGeom>
            <a:noFill/>
            <a:ln w="12700" cap="flat" cmpd="sng" algn="ctr">
              <a:solidFill>
                <a:srgbClr val="7030A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9" name="Shape 142"/>
            <p:cNvSpPr/>
            <p:nvPr/>
          </p:nvSpPr>
          <p:spPr>
            <a:xfrm>
              <a:off x="3098817" y="3929353"/>
              <a:ext cx="48124" cy="200474"/>
            </a:xfrm>
            <a:custGeom>
              <a:avLst/>
              <a:gdLst/>
              <a:ahLst/>
              <a:cxnLst/>
              <a:rect l="0" t="0" r="0" b="0"/>
              <a:pathLst>
                <a:path h="179997">
                  <a:moveTo>
                    <a:pt x="0" y="0"/>
                  </a:moveTo>
                  <a:lnTo>
                    <a:pt x="0" y="179997"/>
                  </a:lnTo>
                </a:path>
              </a:pathLst>
            </a:custGeom>
            <a:noFill/>
            <a:ln w="12700" cap="flat" cmpd="sng" algn="ctr">
              <a:solidFill>
                <a:srgbClr val="7030A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0" name="Shape 66"/>
            <p:cNvSpPr/>
            <p:nvPr/>
          </p:nvSpPr>
          <p:spPr>
            <a:xfrm>
              <a:off x="4327055" y="3911847"/>
              <a:ext cx="0" cy="223462"/>
            </a:xfrm>
            <a:custGeom>
              <a:avLst/>
              <a:gdLst/>
              <a:ahLst/>
              <a:cxnLst/>
              <a:rect l="0" t="0" r="0" b="0"/>
              <a:pathLst>
                <a:path h="179997">
                  <a:moveTo>
                    <a:pt x="0" y="0"/>
                  </a:moveTo>
                  <a:lnTo>
                    <a:pt x="0" y="179997"/>
                  </a:lnTo>
                </a:path>
              </a:pathLst>
            </a:custGeom>
            <a:noFill/>
            <a:ln w="38100" cap="flat" cmpd="sng" algn="ctr">
              <a:solidFill>
                <a:srgbClr val="D05606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2665142" y="3931857"/>
              <a:ext cx="317663" cy="2201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457200">
                <a:lnSpc>
                  <a:spcPct val="115000"/>
                </a:lnSpc>
              </a:pPr>
              <a:r>
                <a:rPr lang="en-US" sz="700" b="1">
                  <a:solidFill>
                    <a:srgbClr val="7030A0"/>
                  </a:solidFill>
                  <a:latin typeface="Arial" panose="020B0604020202020204" pitchFamily="34" charset="0"/>
                </a:rPr>
                <a:t>Prep</a:t>
              </a:r>
              <a:endParaRPr lang="en-US" sz="700" b="1">
                <a:solidFill>
                  <a:srgbClr val="7030A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3283617" y="4354370"/>
              <a:ext cx="317663" cy="2201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457200">
                <a:lnSpc>
                  <a:spcPct val="115000"/>
                </a:lnSpc>
              </a:pPr>
              <a:r>
                <a:rPr lang="en-US" sz="700" b="1">
                  <a:solidFill>
                    <a:srgbClr val="7030A0"/>
                  </a:solidFill>
                  <a:latin typeface="Arial" panose="020B0604020202020204" pitchFamily="34" charset="0"/>
                </a:rPr>
                <a:t>Prep</a:t>
              </a:r>
              <a:endParaRPr lang="en-US" sz="700" b="1">
                <a:solidFill>
                  <a:srgbClr val="7030A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5" name="Shape 147"/>
            <p:cNvSpPr/>
            <p:nvPr/>
          </p:nvSpPr>
          <p:spPr>
            <a:xfrm flipH="1">
              <a:off x="3048207" y="4336717"/>
              <a:ext cx="57471" cy="206259"/>
            </a:xfrm>
            <a:custGeom>
              <a:avLst/>
              <a:gdLst/>
              <a:ahLst/>
              <a:cxnLst/>
              <a:rect l="0" t="0" r="0" b="0"/>
              <a:pathLst>
                <a:path h="179997">
                  <a:moveTo>
                    <a:pt x="0" y="0"/>
                  </a:moveTo>
                  <a:lnTo>
                    <a:pt x="0" y="179997"/>
                  </a:lnTo>
                </a:path>
              </a:pathLst>
            </a:custGeom>
            <a:noFill/>
            <a:ln w="12700" cap="flat" cmpd="sng" algn="ctr">
              <a:solidFill>
                <a:srgbClr val="7030A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srgbClr val="7030A0"/>
                </a:solidFill>
                <a:latin typeface="Calibri"/>
              </a:endParaRPr>
            </a:p>
          </p:txBody>
        </p:sp>
        <p:sp>
          <p:nvSpPr>
            <p:cNvPr id="136" name="Shape 149"/>
            <p:cNvSpPr/>
            <p:nvPr/>
          </p:nvSpPr>
          <p:spPr>
            <a:xfrm>
              <a:off x="3099999" y="4547731"/>
              <a:ext cx="1894430" cy="99149"/>
            </a:xfrm>
            <a:custGeom>
              <a:avLst/>
              <a:gdLst/>
              <a:ahLst/>
              <a:cxnLst/>
              <a:rect l="0" t="0" r="0" b="0"/>
              <a:pathLst>
                <a:path w="494995">
                  <a:moveTo>
                    <a:pt x="0" y="0"/>
                  </a:moveTo>
                  <a:lnTo>
                    <a:pt x="494995" y="0"/>
                  </a:lnTo>
                </a:path>
              </a:pathLst>
            </a:custGeom>
            <a:noFill/>
            <a:ln w="12700" cap="flat" cmpd="sng" algn="ctr">
              <a:solidFill>
                <a:srgbClr val="7030A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srgbClr val="7030A0"/>
                </a:solidFill>
                <a:latin typeface="Calibri"/>
              </a:endParaRPr>
            </a:p>
          </p:txBody>
        </p:sp>
        <p:sp>
          <p:nvSpPr>
            <p:cNvPr id="137" name="Shape 147"/>
            <p:cNvSpPr/>
            <p:nvPr/>
          </p:nvSpPr>
          <p:spPr>
            <a:xfrm flipH="1">
              <a:off x="3671964" y="4336717"/>
              <a:ext cx="57471" cy="206259"/>
            </a:xfrm>
            <a:custGeom>
              <a:avLst/>
              <a:gdLst/>
              <a:ahLst/>
              <a:cxnLst/>
              <a:rect l="0" t="0" r="0" b="0"/>
              <a:pathLst>
                <a:path h="179997">
                  <a:moveTo>
                    <a:pt x="0" y="0"/>
                  </a:moveTo>
                  <a:lnTo>
                    <a:pt x="0" y="179997"/>
                  </a:lnTo>
                </a:path>
              </a:pathLst>
            </a:custGeom>
            <a:noFill/>
            <a:ln w="12700" cap="flat" cmpd="sng" algn="ctr">
              <a:solidFill>
                <a:srgbClr val="7030A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srgbClr val="7030A0"/>
                </a:solidFill>
                <a:latin typeface="Calibri"/>
              </a:endParaRPr>
            </a:p>
          </p:txBody>
        </p:sp>
        <p:sp>
          <p:nvSpPr>
            <p:cNvPr id="138" name="Shape 147"/>
            <p:cNvSpPr/>
            <p:nvPr/>
          </p:nvSpPr>
          <p:spPr>
            <a:xfrm flipH="1">
              <a:off x="4285697" y="4344332"/>
              <a:ext cx="57471" cy="206259"/>
            </a:xfrm>
            <a:custGeom>
              <a:avLst/>
              <a:gdLst/>
              <a:ahLst/>
              <a:cxnLst/>
              <a:rect l="0" t="0" r="0" b="0"/>
              <a:pathLst>
                <a:path h="179997">
                  <a:moveTo>
                    <a:pt x="0" y="0"/>
                  </a:moveTo>
                  <a:lnTo>
                    <a:pt x="0" y="179997"/>
                  </a:lnTo>
                </a:path>
              </a:pathLst>
            </a:custGeom>
            <a:noFill/>
            <a:ln w="12700" cap="flat" cmpd="sng" algn="ctr">
              <a:solidFill>
                <a:srgbClr val="7030A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srgbClr val="7030A0"/>
                </a:solidFill>
                <a:latin typeface="Calibri"/>
              </a:endParaRPr>
            </a:p>
          </p:txBody>
        </p:sp>
        <p:sp>
          <p:nvSpPr>
            <p:cNvPr id="139" name="Shape 66"/>
            <p:cNvSpPr/>
            <p:nvPr/>
          </p:nvSpPr>
          <p:spPr>
            <a:xfrm>
              <a:off x="4978593" y="4322250"/>
              <a:ext cx="0" cy="223462"/>
            </a:xfrm>
            <a:custGeom>
              <a:avLst/>
              <a:gdLst/>
              <a:ahLst/>
              <a:cxnLst/>
              <a:rect l="0" t="0" r="0" b="0"/>
              <a:pathLst>
                <a:path h="179997">
                  <a:moveTo>
                    <a:pt x="0" y="0"/>
                  </a:moveTo>
                  <a:lnTo>
                    <a:pt x="0" y="179997"/>
                  </a:lnTo>
                </a:path>
              </a:pathLst>
            </a:custGeom>
            <a:noFill/>
            <a:ln w="38100" cap="flat" cmpd="sng" algn="ctr">
              <a:solidFill>
                <a:srgbClr val="D05606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srgbClr val="7030A0"/>
                </a:solidFill>
                <a:latin typeface="Calibri"/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3229066" y="3947475"/>
              <a:ext cx="435335" cy="18762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457200">
                <a:lnSpc>
                  <a:spcPct val="115000"/>
                </a:lnSpc>
              </a:pPr>
              <a:r>
                <a:rPr lang="en-US" sz="700" b="1">
                  <a:solidFill>
                    <a:srgbClr val="7030A0"/>
                  </a:solidFill>
                  <a:latin typeface="Arial" panose="020B0604020202020204" pitchFamily="34" charset="0"/>
                </a:rPr>
                <a:t>Year 1</a:t>
              </a:r>
              <a:endParaRPr lang="en-US" sz="700" b="1">
                <a:solidFill>
                  <a:srgbClr val="7030A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3843345" y="3954897"/>
              <a:ext cx="483712" cy="18762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457200">
                <a:lnSpc>
                  <a:spcPct val="115000"/>
                </a:lnSpc>
              </a:pPr>
              <a:r>
                <a:rPr lang="en-US" sz="700" b="1">
                  <a:solidFill>
                    <a:srgbClr val="7030A0"/>
                  </a:solidFill>
                  <a:latin typeface="Arial" panose="020B0604020202020204" pitchFamily="34" charset="0"/>
                </a:rPr>
                <a:t>Year 2</a:t>
              </a:r>
              <a:endParaRPr lang="en-US" sz="700" b="1">
                <a:solidFill>
                  <a:srgbClr val="7030A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3872714" y="4349556"/>
              <a:ext cx="483712" cy="18762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457200">
                <a:lnSpc>
                  <a:spcPct val="115000"/>
                </a:lnSpc>
              </a:pPr>
              <a:r>
                <a:rPr lang="en-US" sz="700" b="1">
                  <a:solidFill>
                    <a:srgbClr val="7030A0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Year 1</a:t>
              </a:r>
              <a:endParaRPr lang="en-US" sz="700">
                <a:solidFill>
                  <a:srgbClr val="7030A0"/>
                </a:solidFill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4468542" y="4357171"/>
              <a:ext cx="483712" cy="18762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457200">
                <a:lnSpc>
                  <a:spcPct val="115000"/>
                </a:lnSpc>
              </a:pPr>
              <a:r>
                <a:rPr lang="en-US" sz="700" b="1">
                  <a:solidFill>
                    <a:srgbClr val="7030A0"/>
                  </a:solidFill>
                  <a:latin typeface="Arial" panose="020B0604020202020204" pitchFamily="34" charset="0"/>
                </a:rPr>
                <a:t>Year</a:t>
              </a:r>
              <a:r>
                <a:rPr lang="en-US" sz="700" b="1">
                  <a:solidFill>
                    <a:srgbClr val="7030A0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 2</a:t>
              </a:r>
              <a:endParaRPr lang="en-US" sz="700">
                <a:solidFill>
                  <a:srgbClr val="7030A0"/>
                </a:solidFill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5866292" y="3798337"/>
              <a:ext cx="3163408" cy="36022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defTabSz="457200"/>
              <a:r>
                <a:rPr lang="en-US" altLang="ja-JP" sz="700" b="1">
                  <a:solidFill>
                    <a:srgbClr val="7030A0"/>
                  </a:solidFill>
                  <a:latin typeface="Arial" panose="020B0604020202020204"/>
                  <a:ea typeface="Arial" panose="020B0604020202020204" pitchFamily="34" charset="0"/>
                  <a:cs typeface="Arial" panose="020B0604020202020204"/>
                </a:rPr>
                <a:t>Surveillance de la biodiversité et </a:t>
              </a:r>
              <a:endParaRPr lang="en-US" altLang="ja-JP" sz="700" b="1">
                <a:solidFill>
                  <a:srgbClr val="7030A0"/>
                </a:solidFill>
                <a:latin typeface="Arial" panose="020B0604020202020204"/>
                <a:ea typeface="Arial" panose="020B0604020202020204" pitchFamily="34" charset="0"/>
                <a:cs typeface="Arial" panose="020B0604020202020204"/>
              </a:endParaRPr>
            </a:p>
            <a:p>
              <a:pPr defTabSz="457200"/>
              <a:r>
                <a:rPr lang="en-US" altLang="ja-JP" sz="700" b="1">
                  <a:solidFill>
                    <a:srgbClr val="7030A0"/>
                  </a:solidFill>
                  <a:latin typeface="Arial" panose="020B0604020202020204"/>
                  <a:ea typeface="Arial" panose="020B0604020202020204" pitchFamily="34" charset="0"/>
                  <a:cs typeface="Arial" panose="020B0604020202020204"/>
                </a:rPr>
                <a:t>les contributions de la nature aux populations</a:t>
              </a:r>
              <a:endParaRPr lang="en-US" altLang="ja-JP" sz="700" b="1">
                <a:solidFill>
                  <a:srgbClr val="7030A0"/>
                </a:solidFill>
                <a:latin typeface="Arial" panose="020B0604020202020204"/>
                <a:ea typeface="Arial" panose="020B0604020202020204" pitchFamily="34" charset="0"/>
                <a:cs typeface="Arial" panose="020B0604020202020204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5866292" y="4234615"/>
              <a:ext cx="3166460" cy="360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/>
              <a:r>
                <a:rPr lang="en-US" altLang="ja-JP" sz="700" b="1">
                  <a:solidFill>
                    <a:srgbClr val="7030A0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Intégration de la biodiversité dans l’aménagement du territoire et connectivité écologique</a:t>
              </a:r>
              <a:endParaRPr lang="en-US" altLang="ja-JP" sz="700" b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" name="Shape 66"/>
            <p:cNvSpPr/>
            <p:nvPr/>
          </p:nvSpPr>
          <p:spPr>
            <a:xfrm>
              <a:off x="3724680" y="3146221"/>
              <a:ext cx="0" cy="223462"/>
            </a:xfrm>
            <a:custGeom>
              <a:avLst/>
              <a:gdLst/>
              <a:ahLst/>
              <a:cxnLst/>
              <a:rect l="0" t="0" r="0" b="0"/>
              <a:pathLst>
                <a:path h="179997">
                  <a:moveTo>
                    <a:pt x="0" y="0"/>
                  </a:moveTo>
                  <a:lnTo>
                    <a:pt x="0" y="179997"/>
                  </a:lnTo>
                </a:path>
              </a:pathLst>
            </a:custGeom>
            <a:noFill/>
            <a:ln w="38100" cap="flat" cmpd="sng" algn="ctr">
              <a:solidFill>
                <a:srgbClr val="D05606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8404181" y="1102419"/>
              <a:ext cx="2328432" cy="364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US" sz="1000" b="1">
                  <a:solidFill>
                    <a:prstClr val="black"/>
                  </a:solidFill>
                  <a:latin typeface="Calibri"/>
                </a:rPr>
                <a:t>Acceptation/approbation d’une évaluation par la P</a:t>
              </a:r>
              <a:r>
                <a:rPr lang="en-US" sz="1000" b="1">
                  <a:solidFill>
                    <a:prstClr val="black"/>
                  </a:solidFill>
                  <a:latin typeface="Calibri"/>
                  <a:sym typeface="+mn-ea"/>
                </a:rPr>
                <a:t>lénière </a:t>
              </a:r>
              <a:endParaRPr lang="en-US" sz="100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2572048" y="2157673"/>
              <a:ext cx="2887479" cy="25539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spAutoFit/>
            </a:bodyPr>
            <a:lstStyle/>
            <a:p>
              <a:pPr defTabSz="457200"/>
              <a:endParaRPr lang="en-US" sz="700">
                <a:solidFill>
                  <a:prstClr val="black"/>
                </a:solidFill>
                <a:latin typeface="Calibri"/>
                <a:ea typeface="Calibri"/>
                <a:cs typeface="Calibri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96166" y="92960"/>
            <a:ext cx="8229600" cy="4946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baseline="0">
                <a:solidFill>
                  <a:srgbClr val="41510D"/>
                </a:solidFill>
                <a:latin typeface="Arial" panose="020B0604020202020204"/>
                <a:ea typeface="+mj-ea"/>
                <a:cs typeface="Calibri (Headings)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500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Deuxième Évaluation 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lobale 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Text Placeholder 3"/>
          <p:cNvSpPr txBox="1"/>
          <p:nvPr/>
        </p:nvSpPr>
        <p:spPr>
          <a:xfrm>
            <a:off x="96159" y="792190"/>
            <a:ext cx="8750026" cy="403698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GB" sz="1600" b="1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Objectifs : La 2ème évaluation mondiale de la biodiversité et des services écosystémiques devrait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: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3429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Renforcer l'interface science-politique sur la biodiversité et les contributions de la nature aux populations et sociétés humaines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3429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Avoir une portée globale similaire à celle de la première évaluation mondiale (2019)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3429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Soutenir les gouvernements et les parties prenantes dans la mise en œuvre de la Convention sur la diversité biologique et de ses protocoles, du Cadre mondial Kunming-Montréal pour la biodiversité et de l'Agenda 2030 pour le développement durable ;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3429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Soutenir l’évaluation des progrès vers la réalisation des cibles 2030 et 2050 du Cadre mondial pour la biodiversité, ainsi que des objectifs et cibles de développement durable pertinents ;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3429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Fournir la base scientifique et technique pour le suivi du Cadre mondial pour la biodiversité après 2030.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54355" marR="0" lvl="1" indent="-554355" algn="l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54355" marR="0" lvl="1" indent="-55435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Durée: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IPBES 11 - IPBES 15 (2028);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ans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54355" marR="0" lvl="1" indent="-55435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Processus de cadrage en cours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 txBox="1"/>
          <p:nvPr/>
        </p:nvSpPr>
        <p:spPr>
          <a:xfrm>
            <a:off x="306705" y="1210310"/>
            <a:ext cx="8837295" cy="314388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​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Progrès et prochaines étapes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193675" algn="l" defTabSz="3429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Tx/>
              <a:buSzTx/>
              <a:buFont typeface="Wingdings" panose="05000000000000000000" pitchFamily="2" charset="2"/>
              <a:buChar char="§"/>
              <a:tabLst>
                <a:tab pos="2695575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anvier 2024 	Experts du cadrage sélectionnés par le MEP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193675" algn="l" defTabSz="3429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Tx/>
              <a:buSzTx/>
              <a:buFont typeface="Wingdings" panose="05000000000000000000" pitchFamily="2" charset="2"/>
              <a:buChar char="§"/>
              <a:tabLst>
                <a:tab pos="2695575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 Mars 2024 	Réunion d'introduction en ligne avec les experts du cadrage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193675" algn="l" defTabSz="3429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Tx/>
              <a:buSzTx/>
              <a:buFont typeface="Wingdings" panose="05000000000000000000" pitchFamily="2" charset="2"/>
              <a:buChar char="§"/>
              <a:tabLst>
                <a:tab pos="2695575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8-10 Avril 2024 	Réunion de cadrage (Institut d'Océanographie, Monaco)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193675" algn="l" defTabSz="3429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Tx/>
              <a:buSzTx/>
              <a:buFont typeface="Wingdings" panose="05000000000000000000" pitchFamily="2" charset="2"/>
              <a:buChar char="§"/>
              <a:tabLst>
                <a:tab pos="2695575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Fin Mai - Juin 2024 	Revue externe du projet de rapport de cadrage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193675" algn="l" defTabSz="3429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Tx/>
              <a:buSzTx/>
              <a:buFont typeface="Wingdings" panose="05000000000000000000" pitchFamily="2" charset="2"/>
              <a:buChar char="§"/>
              <a:tabLst>
                <a:tab pos="2695575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Décembre 2024 	Rapport de cadrage examiné par l'IPBES 11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90220" marR="0" lvl="1" indent="-133350" algn="l" defTabSz="2413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6E952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/>
          <p:cNvSpPr txBox="1"/>
          <p:nvPr/>
        </p:nvSpPr>
        <p:spPr>
          <a:xfrm>
            <a:off x="136800" y="373760"/>
            <a:ext cx="8229600" cy="4946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baseline="0">
                <a:solidFill>
                  <a:srgbClr val="41510D"/>
                </a:solidFill>
                <a:latin typeface="Arial" panose="020B0604020202020204"/>
                <a:ea typeface="+mj-ea"/>
                <a:cs typeface="Calibri (Headings)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Processus de Cadrage de la Deuxième Évaluation </a:t>
            </a:r>
            <a:r>
              <a:rPr lang="en-US" sz="220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Globale</a:t>
            </a: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33425" y="2571750"/>
            <a:ext cx="7691120" cy="804545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08080"/>
                </a:solidFill>
                <a:latin typeface="Helvetica LT Std" pitchFamily="2" charset="0"/>
              </a:rPr>
              <a:t>3. Renforcer les capacités, Renforcer les bases de connaissances et Soutenir les politiques</a:t>
            </a:r>
            <a:endParaRPr lang="en-US" sz="2400" b="1" dirty="0">
              <a:solidFill>
                <a:srgbClr val="008080"/>
              </a:solidFill>
              <a:latin typeface="Helvetica LT Std" pitchFamily="2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6430010" y="130175"/>
            <a:ext cx="2531110" cy="494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old" panose="020B0604020202020204" charset="0"/>
                <a:ea typeface="+mn-ea"/>
                <a:cs typeface="Arial Bold" panose="020B0604020202020204" charset="0"/>
              </a:rPr>
              <a:t>6 objectifs et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Bold" panose="020B0604020202020204" charset="0"/>
                <a:ea typeface="+mn-ea"/>
                <a:cs typeface="Arial Bold" panose="020B0604020202020204" charset="0"/>
              </a:rPr>
              <a:t> 4 groupes de travail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 Bold" panose="020B0604020202020204" charset="0"/>
              <a:ea typeface="+mn-ea"/>
              <a:cs typeface="Arial Bold" panose="020B060402020202020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30155" y="1040463"/>
            <a:ext cx="976129" cy="2511824"/>
            <a:chOff x="1572397" y="305673"/>
            <a:chExt cx="2304584" cy="3559456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1" name="Rectangle 30"/>
            <p:cNvSpPr/>
            <p:nvPr/>
          </p:nvSpPr>
          <p:spPr>
            <a:xfrm>
              <a:off x="1594889" y="305673"/>
              <a:ext cx="2282092" cy="836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Objectif 2</a:t>
              </a:r>
              <a:endPara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Renforcement des capacités</a:t>
              </a:r>
              <a:endPara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572403" y="1599555"/>
              <a:ext cx="2282092" cy="83624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Objectif 3</a:t>
              </a:r>
              <a:endPara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Renforcer les bases de connaissances</a:t>
              </a:r>
              <a:endPara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72397" y="3028883"/>
              <a:ext cx="2282092" cy="83624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Objectif 4</a:t>
              </a:r>
              <a:endPara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Appui aux Politiques</a:t>
              </a:r>
              <a:endPara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163973" y="952583"/>
            <a:ext cx="1429616" cy="2599704"/>
            <a:chOff x="4305846" y="27229"/>
            <a:chExt cx="3375242" cy="3683986"/>
          </a:xfrm>
          <a:solidFill>
            <a:srgbClr val="F6ECEA"/>
          </a:solidFill>
        </p:grpSpPr>
        <p:sp>
          <p:nvSpPr>
            <p:cNvPr id="35" name="Rectangle 34"/>
            <p:cNvSpPr/>
            <p:nvPr/>
          </p:nvSpPr>
          <p:spPr>
            <a:xfrm>
              <a:off x="4305846" y="27229"/>
              <a:ext cx="3354427" cy="83624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T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ask force on 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capacity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-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building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305846" y="987857"/>
              <a:ext cx="3375242" cy="83624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T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ask force on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 data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and 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knowledge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305848" y="1947738"/>
              <a:ext cx="3375240" cy="83624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T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ask force on 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I</a:t>
              </a:r>
              <a:r>
                <a:rPr kumimoji="0" lang="en-US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ndigenous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 and local knowledge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305846" y="2874970"/>
              <a:ext cx="3375240" cy="83624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T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ask force on scenarios and models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0" name="Arrow: Right 39"/>
          <p:cNvSpPr/>
          <p:nvPr/>
        </p:nvSpPr>
        <p:spPr>
          <a:xfrm>
            <a:off x="1608127" y="1206537"/>
            <a:ext cx="170869" cy="20590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Arrow: Right 40"/>
          <p:cNvSpPr/>
          <p:nvPr/>
        </p:nvSpPr>
        <p:spPr>
          <a:xfrm>
            <a:off x="1608820" y="1883021"/>
            <a:ext cx="170869" cy="205901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Arrow: Right 41"/>
          <p:cNvSpPr/>
          <p:nvPr/>
        </p:nvSpPr>
        <p:spPr>
          <a:xfrm>
            <a:off x="1608126" y="2307842"/>
            <a:ext cx="170869" cy="205901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Arrow: Right 43"/>
          <p:cNvSpPr/>
          <p:nvPr/>
        </p:nvSpPr>
        <p:spPr>
          <a:xfrm>
            <a:off x="1608126" y="3070626"/>
            <a:ext cx="170869" cy="205901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0158" y="238230"/>
            <a:ext cx="966602" cy="5901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Objectif 1</a:t>
            </a:r>
            <a:endParaRPr kumimoji="0" lang="en-US" sz="105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Évaluation des connaissances</a:t>
            </a:r>
            <a:endParaRPr kumimoji="0" lang="en-US" sz="9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0156" y="3738368"/>
            <a:ext cx="966601" cy="5901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Objectif 5</a:t>
            </a:r>
            <a:endParaRPr kumimoji="0" lang="en-US" sz="105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Communiquer et engager</a:t>
            </a:r>
            <a:endParaRPr kumimoji="0" lang="en-US" sz="9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0157" y="4499553"/>
            <a:ext cx="966602" cy="5901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Objectif 6</a:t>
            </a:r>
            <a:endParaRPr kumimoji="0" lang="en-US" sz="105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Améliorer l'efficacité</a:t>
            </a:r>
            <a:endParaRPr kumimoji="0" lang="en-US" sz="9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09060" y="1821180"/>
            <a:ext cx="2172970" cy="7543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Catalyse de la génération (mobilisation) de connaissances (supervisée par le MEP et le Bureau)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08696" y="2962168"/>
            <a:ext cx="2173217" cy="693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Faire avancer le travail sur les instruments de politiques, l’appui et les méthodes </a:t>
            </a:r>
            <a:r>
              <a:rPr lang="en-US" sz="1150" kern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sym typeface="+mn-ea"/>
              </a:rPr>
              <a:t>à la prise de décisions </a:t>
            </a:r>
            <a:r>
              <a:rPr kumimoji="0" lang="en-US" sz="11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(supervisée par le MEP et le Bureau)</a:t>
            </a:r>
            <a:endParaRPr kumimoji="0" lang="en-US" sz="11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59049" y="845796"/>
            <a:ext cx="1652339" cy="2892572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1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48180" y="34925"/>
            <a:ext cx="1852295" cy="5899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Organisme responsable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31555" y="3943897"/>
            <a:ext cx="2173216" cy="3845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L'objectif 5 est supervisé par le Bureau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43588" y="4708835"/>
            <a:ext cx="2173216" cy="3845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L'objectif 6 est supervisé par le MEP et le Bureau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Arrow: Right 8"/>
          <p:cNvSpPr/>
          <p:nvPr/>
        </p:nvSpPr>
        <p:spPr>
          <a:xfrm>
            <a:off x="1608125" y="3449336"/>
            <a:ext cx="170869" cy="205901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08695" y="259357"/>
            <a:ext cx="2173216" cy="5689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L’objectif 1 est mis en œuvre par des groupes d’experts (supervisés par le MEP et le Bureau)</a:t>
            </a: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76117" y="2995746"/>
            <a:ext cx="138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54520" y="1805843"/>
            <a:ext cx="1818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50948" y="3383009"/>
            <a:ext cx="2178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34595" y="2236105"/>
            <a:ext cx="2178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49530" y="288925"/>
            <a:ext cx="7384415" cy="4711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baseline="0">
                <a:solidFill>
                  <a:srgbClr val="41510D"/>
                </a:solidFill>
                <a:latin typeface="Arial" panose="020B0604020202020204"/>
                <a:ea typeface="+mj-ea"/>
                <a:cs typeface="Calibri (Headings)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Helvetica LT Std"/>
                <a:ea typeface="+mj-ea"/>
                <a:cs typeface="Arial" panose="020B0604020202020204" pitchFamily="34" charset="0"/>
              </a:rPr>
              <a:t>Objectif 2 – Renforcement des capacités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Helvetica LT Std"/>
              <a:ea typeface="+mj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Helvetica LT Std"/>
              <a:ea typeface="+mj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Helvetica LT Std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0660" y="659765"/>
            <a:ext cx="6289675" cy="2251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defRPr/>
            </a:pPr>
            <a:r>
              <a:rPr kumimoji="0" lang="en-US" alt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 pitchFamily="34" charset="0"/>
              </a:rPr>
              <a:t>D</a:t>
            </a:r>
            <a:r>
              <a:rPr lang="en-GB" sz="1600" b="1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Helvetica LT Std"/>
                <a:cs typeface="Arial" panose="020B0604020202020204" pitchFamily="34" charset="0"/>
                <a:sym typeface="+mn-ea"/>
              </a:rPr>
              <a:t>é</a:t>
            </a:r>
            <a:r>
              <a:rPr kumimoji="0" lang="en-US" alt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 pitchFamily="34" charset="0"/>
              </a:rPr>
              <a:t>velopper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 pitchFamily="34" charset="0"/>
              </a:rPr>
              <a:t>les capacités des individus et des institutions pour une interface science-politique renforcée pour la biodiversité et les services écosystémiques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Helvetica LT Std"/>
              <a:ea typeface="+mn-ea"/>
              <a:cs typeface="Arial" panose="020B0604020202020204" pitchFamily="34" charset="0"/>
            </a:endParaRPr>
          </a:p>
          <a:p>
            <a:pPr marL="553720" marR="0" lvl="1" indent="-285750" algn="l" defTabSz="180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 pitchFamily="34" charset="0"/>
              </a:rPr>
              <a:t>Objectif 2(a) – Apprentissage et engagement améliorés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LT Std"/>
              <a:ea typeface="+mn-ea"/>
              <a:cs typeface="Arial" panose="020B0604020202020204" pitchFamily="34" charset="0"/>
            </a:endParaRPr>
          </a:p>
          <a:p>
            <a:pPr marL="553720" marR="0" lvl="1" indent="-285750" algn="l" defTabSz="180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 pitchFamily="34" charset="0"/>
              </a:rPr>
              <a:t>Objectif 2(b) – Accès facilité à l’expertise et à l’information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LT Std"/>
              <a:ea typeface="+mn-ea"/>
              <a:cs typeface="Arial" panose="020B0604020202020204" pitchFamily="34" charset="0"/>
            </a:endParaRPr>
          </a:p>
          <a:p>
            <a:pPr marL="553720" marR="0" lvl="1" indent="-285750" algn="l" defTabSz="180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 pitchFamily="34" charset="0"/>
              </a:rPr>
              <a:t>Objectif 2(c) – Renforcement des capacités nationales et régionales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LT Std"/>
              <a:ea typeface="+mn-ea"/>
              <a:cs typeface="Arial" panose="020B0604020202020204" pitchFamily="34" charset="0"/>
            </a:endParaRPr>
          </a:p>
          <a:p>
            <a:pPr marL="267970" marR="0" lvl="1" algn="l" defTabSz="180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 pitchFamily="34" charset="0"/>
              </a:rPr>
              <a:t>Unité d</a:t>
            </a:r>
            <a:r>
              <a:rPr kumimoji="0" lang="en-US" alt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 pitchFamily="34" charset="0"/>
              </a:rPr>
              <a:t>’appui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 pitchFamily="34" charset="0"/>
              </a:rPr>
              <a:t> technique à l'Agence </a:t>
            </a:r>
            <a:r>
              <a:rPr kumimoji="0" lang="en-US" alt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 pitchFamily="34" charset="0"/>
              </a:rPr>
              <a:t>N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 pitchFamily="34" charset="0"/>
              </a:rPr>
              <a:t>orvégienne pour l'</a:t>
            </a:r>
            <a:r>
              <a:rPr kumimoji="0" lang="en-US" alt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 pitchFamily="34" charset="0"/>
              </a:rPr>
              <a:t>E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 pitchFamily="34" charset="0"/>
              </a:rPr>
              <a:t>nvironnement, Trondheim 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Helvetica LT Std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39269"/>
            <a:ext cx="9144000" cy="1182444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2" name="Picture 4" descr="Documents symbol - Free interface ic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9" y="4215883"/>
            <a:ext cx="539931" cy="53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6774870" y="0"/>
            <a:ext cx="2483523" cy="3839616"/>
            <a:chOff x="6377921" y="0"/>
            <a:chExt cx="2908184" cy="5157409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06"/>
            <a:stretch>
              <a:fillRect/>
            </a:stretch>
          </p:blipFill>
          <p:spPr bwMode="auto">
            <a:xfrm>
              <a:off x="6454829" y="0"/>
              <a:ext cx="2688091" cy="1793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5909" y="1793628"/>
              <a:ext cx="2687012" cy="198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A group of people posing for a photo&#10;&#10;Description automatically generated"/>
            <p:cNvPicPr>
              <a:picLocks noChangeAspect="1"/>
            </p:cNvPicPr>
            <p:nvPr/>
          </p:nvPicPr>
          <p:blipFill rotWithShape="1">
            <a:blip r:embed="rId5"/>
            <a:srcRect b="16289"/>
            <a:stretch>
              <a:fillRect/>
            </a:stretch>
          </p:blipFill>
          <p:spPr>
            <a:xfrm>
              <a:off x="6455908" y="3640003"/>
              <a:ext cx="2687012" cy="149954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377921" y="4847353"/>
              <a:ext cx="2908184" cy="31005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nb-NO" sz="9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Capacity-building</a:t>
              </a:r>
              <a:r>
                <a:rPr kumimoji="0" lang="nb-NO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forum, Nairobi, May 2023 </a:t>
              </a:r>
              <a:endParaRPr kumimoji="0" lang="nb-NO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08811" y="3141505"/>
              <a:ext cx="2809330" cy="49609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nb-NO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Dialogue </a:t>
              </a:r>
              <a:r>
                <a:rPr kumimoji="0" lang="nb-NO" sz="9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with</a:t>
              </a:r>
              <a:r>
                <a:rPr kumimoji="0" lang="nb-NO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new IPBES </a:t>
              </a:r>
              <a:r>
                <a:rPr kumimoji="0" lang="nb-NO" sz="9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member</a:t>
              </a:r>
              <a:r>
                <a:rPr kumimoji="0" lang="nb-NO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States and </a:t>
              </a:r>
              <a:r>
                <a:rPr kumimoji="0" lang="nb-NO" sz="9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observers</a:t>
              </a:r>
              <a:r>
                <a:rPr kumimoji="0" lang="nb-NO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Rome, April 2023 </a:t>
              </a:r>
              <a:endParaRPr kumimoji="0" lang="nb-NO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419109" y="1503481"/>
              <a:ext cx="2809330" cy="31005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nb-NO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IPBES </a:t>
              </a:r>
              <a:r>
                <a:rPr kumimoji="0" lang="nb-NO" sz="9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fellows</a:t>
              </a:r>
              <a:r>
                <a:rPr kumimoji="0" lang="nb-NO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’ training, Nairobi, May 2023 </a:t>
              </a:r>
              <a:endParaRPr kumimoji="0" lang="nb-NO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07060" y="2910840"/>
            <a:ext cx="6189980" cy="1948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 pitchFamily="34" charset="0"/>
              </a:rPr>
              <a:t>Activités : 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Helvetica LT Std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 pitchFamily="34" charset="0"/>
              </a:rPr>
              <a:t>P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 pitchFamily="34" charset="0"/>
              </a:rPr>
              <a:t>rogramme de </a:t>
            </a:r>
            <a:r>
              <a:rPr kumimoji="0" lang="en-US" alt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 pitchFamily="34" charset="0"/>
              </a:rPr>
              <a:t>jeunes experts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 pitchFamily="34" charset="0"/>
              </a:rPr>
              <a:t>IPBES ; 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Helvetica LT Std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 pitchFamily="34" charset="0"/>
              </a:rPr>
              <a:t>P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 pitchFamily="34" charset="0"/>
              </a:rPr>
              <a:t>rogramme de formation et de familiarisation; 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Helvetica LT Std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 pitchFamily="34" charset="0"/>
              </a:rPr>
              <a:t>A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 pitchFamily="34" charset="0"/>
              </a:rPr>
              <a:t>teliers pour les jeunes; 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Helvetica LT Std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 pitchFamily="34" charset="0"/>
              </a:rPr>
              <a:t>D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 pitchFamily="34" charset="0"/>
              </a:rPr>
              <a:t>ialogues avec les gouvernements et les parties prenantes ; 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Helvetica LT Std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 pitchFamily="34" charset="0"/>
              </a:rPr>
              <a:t>S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 pitchFamily="34" charset="0"/>
              </a:rPr>
              <a:t>outien à l’adoption des évaluations IPBES ; 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Helvetica LT Std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 pitchFamily="34" charset="0"/>
              </a:rPr>
              <a:t>C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 pitchFamily="34" charset="0"/>
              </a:rPr>
              <a:t>ommunautés de pratique; 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Helvetica LT Std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 pitchFamily="34" charset="0"/>
              </a:rPr>
              <a:t>Forum </a:t>
            </a:r>
            <a:r>
              <a:rPr kumimoji="0" lang="en-US" alt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 pitchFamily="34" charset="0"/>
              </a:rPr>
              <a:t>sur l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 pitchFamily="34" charset="0"/>
              </a:rPr>
              <a:t>e renforcement des capacités de l'IPBES ; 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Helvetica LT Std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 pitchFamily="34" charset="0"/>
              </a:rPr>
              <a:t>E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 pitchFamily="34" charset="0"/>
              </a:rPr>
              <a:t>ncourager les plateformes/réseaux et évaluations nationaux de politiques scientifiques.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Helvetica LT Std"/>
              <a:ea typeface="+mn-ea"/>
              <a:cs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diagram, screenshot, font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23" y="915660"/>
            <a:ext cx="8973354" cy="403435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830058" y="1325720"/>
            <a:ext cx="3133732" cy="36858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/>
          <p:cNvSpPr txBox="1"/>
          <p:nvPr/>
        </p:nvSpPr>
        <p:spPr>
          <a:xfrm>
            <a:off x="310224" y="668195"/>
            <a:ext cx="7925639" cy="4946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baseline="0">
                <a:solidFill>
                  <a:srgbClr val="41510D"/>
                </a:solidFill>
                <a:latin typeface="Arial" panose="020B0604020202020204"/>
                <a:ea typeface="+mj-ea"/>
                <a:cs typeface="Calibri (Headings)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elvetica LT Std"/>
                <a:ea typeface="+mj-ea"/>
                <a:cs typeface="Arial" panose="020B0604020202020204" pitchFamily="34" charset="0"/>
              </a:rPr>
              <a:t>Le groupe de travail sur la gestion des données et des connaissances</a:t>
            </a:r>
            <a:endParaRPr kumimoji="0" lang="en-US" sz="140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Helvetica LT Std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Google Shape;97;p3"/>
          <p:cNvSpPr txBox="1"/>
          <p:nvPr/>
        </p:nvSpPr>
        <p:spPr>
          <a:xfrm>
            <a:off x="278130" y="1344930"/>
            <a:ext cx="5523865" cy="3557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46355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prstClr val="black"/>
              </a:buClr>
              <a:buSzPts val="1600"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Helvetica LT Std"/>
                <a:ea typeface="Helvetica Neue" panose="020B0604020202020204"/>
                <a:cs typeface="Arial" panose="020B0604020202020204"/>
                <a:sym typeface="Helvetica Neue" panose="020B0604020202020204"/>
              </a:rPr>
              <a:t>Plan de travail sur la gestion des données et des connaissances: </a:t>
            </a:r>
            <a:r>
              <a:rPr lang="en-GB" sz="1600" b="1" noProof="0" dirty="0">
                <a:ln>
                  <a:noFill/>
                </a:ln>
                <a:effectLst/>
                <a:uLnTx/>
                <a:uFillTx/>
                <a:latin typeface="Helvetica LT Std"/>
                <a:cs typeface="Arial" panose="020B0604020202020204"/>
                <a:sym typeface="Helvetica Neue" panose="020B0604020202020204"/>
              </a:rPr>
              <a:t>Activités visant</a:t>
            </a:r>
            <a:r>
              <a:rPr lang="en-US" altLang="en-GB" sz="1600" b="1" noProof="0" dirty="0">
                <a:ln>
                  <a:noFill/>
                </a:ln>
                <a:effectLst/>
                <a:uLnTx/>
                <a:uFillTx/>
                <a:latin typeface="Helvetica LT Std"/>
                <a:cs typeface="Arial" panose="020B0604020202020204"/>
                <a:sym typeface="Helvetica Neue" panose="020B0604020202020204"/>
              </a:rPr>
              <a:t> </a:t>
            </a:r>
            <a:r>
              <a:rPr lang="en-GB" sz="1600" b="1" noProof="0" dirty="0">
                <a:ln>
                  <a:noFill/>
                </a:ln>
                <a:effectLst/>
                <a:uLnTx/>
                <a:uFillTx/>
                <a:latin typeface="Helvetica LT Std"/>
                <a:cs typeface="Arial" panose="020B0604020202020204"/>
                <a:sym typeface="Helvetica Neue" panose="020B0604020202020204"/>
              </a:rPr>
              <a:t>à</a:t>
            </a:r>
            <a:r>
              <a:rPr lang="en-US" altLang="en-GB" sz="1600" b="1" noProof="0" dirty="0">
                <a:ln>
                  <a:noFill/>
                </a:ln>
                <a:effectLst/>
                <a:uLnTx/>
                <a:uFillTx/>
                <a:latin typeface="Helvetica LT Std"/>
                <a:cs typeface="Arial" panose="020B0604020202020204"/>
                <a:sym typeface="Helvetica Neue" panose="020B0604020202020204"/>
              </a:rPr>
              <a:t>:</a:t>
            </a:r>
            <a:r>
              <a:rPr lang="en-GB" sz="1600" b="1" noProof="0" dirty="0">
                <a:ln>
                  <a:noFill/>
                </a:ln>
                <a:effectLst/>
                <a:uLnTx/>
                <a:uFillTx/>
                <a:latin typeface="Helvetica LT Std"/>
                <a:cs typeface="Arial" panose="020B0604020202020204"/>
                <a:sym typeface="Helvetica Neue" panose="020B0604020202020204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Helvetica LT Std"/>
                <a:ea typeface="Helvetica Neue" panose="020B0604020202020204"/>
                <a:cs typeface="Arial" panose="020B0604020202020204"/>
                <a:sym typeface="Helvetica Neue" panose="020B0604020202020204"/>
              </a:rPr>
              <a:t>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Helvetica LT Std"/>
              <a:ea typeface="Helvetica Neue" panose="020B0604020202020204"/>
              <a:cs typeface="Arial" panose="020B0604020202020204"/>
              <a:sym typeface="Helvetica Neue" panose="020B0604020202020204"/>
            </a:endParaRPr>
          </a:p>
          <a:p>
            <a:pPr marL="330200" marR="0" lvl="1" indent="-234315" algn="l" defTabSz="18097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450"/>
              </a:spcAft>
              <a:buClr>
                <a:prstClr val="black"/>
              </a:buClr>
              <a:buSzPts val="1900"/>
              <a:buFont typeface="Arial" panose="020B0604020202020204" pitchFamily="34" charset="0"/>
              <a:buChar char="•"/>
              <a:defRPr/>
            </a:pPr>
            <a:r>
              <a:rPr kumimoji="0" lang="en-US" alt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/>
                <a:sym typeface="Helvetica Neue" panose="020B0604020202020204"/>
              </a:rPr>
              <a:t>M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/>
                <a:sym typeface="Helvetica Neue" panose="020B0604020202020204"/>
              </a:rPr>
              <a:t>aintenir la politique de gestion des données et des connaissances et à poursuivre le développement de la vision à long terme de la gestion des données et des connaissances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LT Std"/>
              <a:ea typeface="+mn-ea"/>
              <a:cs typeface="Arial" panose="020B0604020202020204"/>
              <a:sym typeface="Helvetica Neue" panose="020B0604020202020204"/>
            </a:endParaRPr>
          </a:p>
          <a:p>
            <a:pPr marL="330200" marR="0" lvl="1" indent="-234315" algn="l" defTabSz="18097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450"/>
              </a:spcAft>
              <a:buClr>
                <a:prstClr val="black"/>
              </a:buClr>
              <a:buSzPts val="1900"/>
              <a:buFont typeface="Arial" panose="020B0604020202020204" pitchFamily="34" charset="0"/>
              <a:buChar char="•"/>
              <a:defRPr/>
            </a:pPr>
            <a:r>
              <a:rPr kumimoji="0" lang="en-US" alt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/>
                <a:sym typeface="Helvetica Neue" panose="020B0604020202020204"/>
              </a:rPr>
              <a:t>F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/>
                <a:sym typeface="Helvetica Neue" panose="020B0604020202020204"/>
              </a:rPr>
              <a:t>ournir un </a:t>
            </a:r>
            <a:r>
              <a:rPr kumimoji="0" lang="en-US" alt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/>
                <a:sym typeface="Helvetica Neue" panose="020B0604020202020204"/>
              </a:rPr>
              <a:t>appui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/>
                <a:sym typeface="Helvetica Neue" panose="020B0604020202020204"/>
              </a:rPr>
              <a:t>aux auteurs d'évaluations sur les aspects liés aux données et aux connaissances, ainsi qu'à la gestion, au traitement et à la livraison des produits de l'IPBES. 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LT Std"/>
              <a:ea typeface="+mn-ea"/>
              <a:cs typeface="Arial" panose="020B0604020202020204"/>
              <a:sym typeface="Helvetica Neue" panose="020B0604020202020204"/>
            </a:endParaRPr>
          </a:p>
          <a:p>
            <a:pPr marL="330200" marR="0" lvl="1" indent="-234315" algn="l" defTabSz="18097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450"/>
              </a:spcAft>
              <a:buClr>
                <a:prstClr val="black"/>
              </a:buClr>
              <a:buSzPts val="1900"/>
              <a:buFont typeface="Arial" panose="020B0604020202020204" pitchFamily="34" charset="0"/>
              <a:buChar char="•"/>
              <a:defRPr/>
            </a:pPr>
            <a:r>
              <a:rPr kumimoji="0" lang="en-US" alt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/>
                <a:sym typeface="Helvetica Neue" panose="020B0604020202020204"/>
              </a:rPr>
              <a:t>D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/>
                <a:sym typeface="Helvetica Neue" panose="020B0604020202020204"/>
              </a:rPr>
              <a:t>'engagement, le cas échéant, avec d'autres entités, initiatives et prestataires de services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LT Std"/>
              <a:ea typeface="+mn-ea"/>
              <a:cs typeface="Arial" panose="020B0604020202020204"/>
              <a:sym typeface="Helvetica Neue" panose="020B0604020202020204"/>
            </a:endParaRPr>
          </a:p>
          <a:p>
            <a:pPr marL="330200" marR="0" lvl="1" indent="-234315" algn="l" defTabSz="18097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450"/>
              </a:spcAft>
              <a:buClr>
                <a:prstClr val="black"/>
              </a:buClr>
              <a:buSzPts val="1900"/>
              <a:buFont typeface="Arial" panose="020B0604020202020204" pitchFamily="34" charset="0"/>
              <a:buChar char="•"/>
              <a:defRPr/>
            </a:pPr>
            <a:r>
              <a:rPr kumimoji="0" lang="en-US" alt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/>
                <a:sym typeface="Helvetica Neue" panose="020B0604020202020204"/>
              </a:rPr>
              <a:t>G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/>
                <a:sym typeface="Helvetica Neue" panose="020B0604020202020204"/>
              </a:rPr>
              <a:t>arantir l'efficacité de la mise en œuvre du plan de travail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LT Std"/>
              <a:ea typeface="Helvetica Neue" panose="020B0604020202020204"/>
              <a:cs typeface="Helvetica Neue" panose="020B060402020202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Tx/>
              <a:buNone/>
              <a:defRPr/>
            </a:pPr>
            <a:endParaRPr kumimoji="0" sz="900" b="1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 LT Std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Tx/>
              <a:buNone/>
              <a:defRPr/>
            </a:pP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Helvetica LT Std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516255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600"/>
              <a:buFontTx/>
              <a:buNone/>
              <a:defRPr/>
            </a:pP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T Std"/>
              <a:ea typeface="Helvetica Neue" panose="020B0604020202020204"/>
              <a:cs typeface="Helvetica Neue" panose="020B0604020202020204"/>
            </a:endParaRPr>
          </a:p>
          <a:p>
            <a:pPr marL="213995" marR="0" lvl="0" indent="-156845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Tx/>
              <a:buNone/>
              <a:defRPr/>
            </a:pPr>
            <a:endParaRPr kumimoji="0" sz="900" b="1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 LT Std"/>
              <a:ea typeface="Helvetica Neue" panose="020B0604020202020204"/>
              <a:cs typeface="Helvetica Neue" panose="020B0604020202020204"/>
            </a:endParaRPr>
          </a:p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Tx/>
              <a:buNone/>
              <a:defRPr/>
            </a:pPr>
            <a:endParaRPr kumimoji="0" sz="13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T Std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  <p:pic>
        <p:nvPicPr>
          <p:cNvPr id="4" name="Picture 2" descr="https://media-exp1.licdn.com/dms/image/C5603AQE3QAQG1OXnhw/profile-displayphoto-shrink_400_400/0/1552292140408?e=1650499200&amp;v=beta&amp;t=EGO37WnPXwMWjrYFsdOEepV_G8O8lztz5FJdLTfH6N8"/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436" y="3938940"/>
            <a:ext cx="658368" cy="89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757357" y="4819212"/>
            <a:ext cx="122649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7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Helvetica LT Std"/>
                <a:ea typeface="+mn-ea"/>
                <a:cs typeface="+mn-cs"/>
              </a:rPr>
              <a:t>Dr Renske Gudde</a:t>
            </a:r>
            <a:endParaRPr kumimoji="0" lang="de-DE" sz="7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Helvetica LT Std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br>
              <a:rPr kumimoji="0" lang="de-DE" sz="7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Helvetica LT Std"/>
                <a:ea typeface="+mn-ea"/>
                <a:cs typeface="+mn-cs"/>
              </a:rPr>
            </a:br>
            <a:endParaRPr kumimoji="0" lang="de-DE" sz="7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Helvetica LT Std"/>
              <a:ea typeface="+mn-ea"/>
              <a:cs typeface="+mn-cs"/>
            </a:endParaRPr>
          </a:p>
        </p:txBody>
      </p:sp>
      <p:pic>
        <p:nvPicPr>
          <p:cNvPr id="7" name="Picture 2" descr="Renske Gudde – Technical Coordinator for the Technical Support Unit of  IPBES – Senckenberg Gesellschaft für Naturforschung | LinkedIn"/>
          <p:cNvPicPr>
            <a:picLocks noChangeAspect="1" noChangeArrowheads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097" y="3946213"/>
            <a:ext cx="665018" cy="89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1" t="12384" r="5807"/>
          <a:stretch>
            <a:fillRect/>
          </a:stretch>
        </p:blipFill>
        <p:spPr bwMode="auto">
          <a:xfrm>
            <a:off x="8075102" y="3931666"/>
            <a:ext cx="690978" cy="908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807342" y="4819212"/>
            <a:ext cx="122649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7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Helvetica LT Std"/>
                <a:ea typeface="+mn-ea"/>
                <a:cs typeface="+mn-cs"/>
              </a:rPr>
              <a:t>Dr Yanina Sica</a:t>
            </a:r>
            <a:endParaRPr kumimoji="0" lang="de-DE" sz="7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Helvetica LT Std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br>
              <a:rPr kumimoji="0" lang="de-DE" sz="7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Helvetica LT Std"/>
                <a:ea typeface="+mn-ea"/>
                <a:cs typeface="+mn-cs"/>
              </a:rPr>
            </a:br>
            <a:endParaRPr kumimoji="0" lang="de-DE" sz="7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Helvetica LT Std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07372" y="4819212"/>
            <a:ext cx="1226497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7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Helvetica LT Std"/>
                <a:ea typeface="+mn-ea"/>
                <a:cs typeface="+mn-cs"/>
              </a:rPr>
              <a:t>Dr Aidin Niamir</a:t>
            </a:r>
            <a:endParaRPr kumimoji="0" lang="de-DE" sz="7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Helvetica LT Std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br>
              <a:rPr kumimoji="0" lang="de-DE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T Std"/>
                <a:ea typeface="+mn-ea"/>
                <a:cs typeface="+mn-cs"/>
              </a:rPr>
            </a:br>
            <a:endParaRPr kumimoji="0" lang="de-DE" sz="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LT Std"/>
              <a:ea typeface="+mn-ea"/>
              <a:cs typeface="+mn-cs"/>
            </a:endParaRPr>
          </a:p>
        </p:txBody>
      </p:sp>
      <p:pic>
        <p:nvPicPr>
          <p:cNvPr id="1026" name="Picture 2" descr="C:\Users\Aidin\Desktop\qrcode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967" y="1387188"/>
            <a:ext cx="775308" cy="77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834750" y="2112392"/>
            <a:ext cx="9717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/>
              </a:rPr>
              <a:t>Workplan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/>
              </a:rPr>
              <a:t> </a:t>
            </a:r>
            <a:b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/>
              </a:rPr>
            </a:b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/>
              </a:rPr>
              <a:t>IPBES/10/INF/11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LT Std"/>
              <a:ea typeface="+mn-ea"/>
              <a:cs typeface="Arial" panose="020B0604020202020204"/>
            </a:endParaRPr>
          </a:p>
        </p:txBody>
      </p:sp>
      <p:pic>
        <p:nvPicPr>
          <p:cNvPr id="1027" name="Picture 3" descr="C:\Users\Aidin\Desktop\qrcode (1)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952" y="1387188"/>
            <a:ext cx="775308" cy="77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825723" y="2112392"/>
            <a:ext cx="10897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/>
              </a:rPr>
              <a:t>IPBES Data and Knowledge Management Policy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LT Std"/>
              <a:ea typeface="+mn-ea"/>
              <a:cs typeface="Arial" panose="020B0604020202020204"/>
            </a:endParaRPr>
          </a:p>
        </p:txBody>
      </p:sp>
      <p:pic>
        <p:nvPicPr>
          <p:cNvPr id="1029" name="Picture 5" descr="C:\Users\Aidin\Desktop\qrcode (2).pn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937" y="1387188"/>
            <a:ext cx="775308" cy="77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7875708" y="2112392"/>
            <a:ext cx="108976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/>
              </a:rPr>
              <a:t>IPBES ICT Portal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LT Std"/>
              <a:ea typeface="+mn-ea"/>
              <a:cs typeface="Arial" panose="020B060402020202020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96286" y="2735166"/>
            <a:ext cx="3133732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/>
              </a:rPr>
              <a:t>Unité d</a:t>
            </a:r>
            <a:r>
              <a:rPr kumimoji="0" lang="en-US" altLang="en-GB" sz="1050" b="0" i="0" u="none" strike="noStrike" kern="1200" cap="none" spc="0" normalizeH="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/>
              </a:rPr>
              <a:t>’appui</a:t>
            </a: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/>
              </a:rPr>
              <a:t> technique Hébergé</a:t>
            </a:r>
            <a:r>
              <a:rPr kumimoji="0" lang="en-US" altLang="en-GB" sz="1050" b="0" i="0" u="none" strike="noStrike" kern="1200" cap="none" spc="0" normalizeH="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/>
              </a:rPr>
              <a:t>e</a:t>
            </a: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/>
              </a:rPr>
              <a:t> par </a:t>
            </a:r>
            <a:r>
              <a:rPr kumimoji="0" lang="en-US" altLang="en-GB" sz="1050" b="0" i="0" u="none" strike="noStrike" kern="1200" cap="none" spc="0" normalizeH="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/>
              </a:rPr>
              <a:t>la</a:t>
            </a: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Helvetica LT Std"/>
              <a:ea typeface="+mn-ea"/>
              <a:cs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/>
              </a:rPr>
              <a:t>Société Senckenberg pour la recherche sur la nature</a:t>
            </a:r>
            <a:r>
              <a:rPr kumimoji="0" lang="en-US" altLang="en-GB" sz="1050" b="0" i="0" u="none" strike="noStrike" kern="1200" cap="none" spc="0" normalizeH="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/>
              </a:rPr>
              <a:t>,</a:t>
            </a: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/>
              </a:rPr>
              <a:t> </a:t>
            </a: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Helvetica LT Std"/>
              <a:ea typeface="+mn-ea"/>
              <a:cs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Helvetica LT Std"/>
                <a:ea typeface="+mn-ea"/>
                <a:cs typeface="Arial" panose="020B0604020202020204"/>
              </a:rPr>
              <a:t>Francfort - Allemagne</a:t>
            </a: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Helvetica LT Std"/>
              <a:ea typeface="+mn-ea"/>
              <a:cs typeface="Arial" panose="020B0604020202020204"/>
            </a:endParaRPr>
          </a:p>
        </p:txBody>
      </p:sp>
      <p:sp>
        <p:nvSpPr>
          <p:cNvPr id="2" name="Title 1"/>
          <p:cNvSpPr txBox="1"/>
          <p:nvPr/>
        </p:nvSpPr>
        <p:spPr>
          <a:xfrm>
            <a:off x="310224" y="128275"/>
            <a:ext cx="8101991" cy="6869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baseline="0">
                <a:solidFill>
                  <a:srgbClr val="41510D"/>
                </a:solidFill>
                <a:latin typeface="Arial" panose="020B0604020202020204"/>
                <a:ea typeface="+mj-ea"/>
                <a:cs typeface="Calibri (Headings)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90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Helvetica LT Std"/>
                <a:ea typeface="+mj-ea"/>
                <a:cs typeface="Arial" panose="020B0604020202020204" pitchFamily="34" charset="0"/>
              </a:rPr>
              <a:t>Objectif 3a. Avancer le travail sur les données et les connaissances</a:t>
            </a:r>
            <a:endParaRPr kumimoji="0" lang="en-US" sz="19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Helvetica LT Std"/>
              <a:ea typeface="+mj-ea"/>
              <a:cs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457200" y="846138"/>
            <a:ext cx="8229600" cy="4946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baseline="0">
                <a:solidFill>
                  <a:srgbClr val="41510D"/>
                </a:solidFill>
                <a:latin typeface="Arial" panose="020B0604020202020204"/>
                <a:ea typeface="+mj-ea"/>
                <a:cs typeface="Calibri (Headings)"/>
              </a:defRPr>
            </a:lvl1pPr>
          </a:lstStyle>
          <a:p>
            <a:r>
              <a:rPr lang="en-US" sz="3000">
                <a:solidFill>
                  <a:srgbClr val="037473"/>
                </a:solidFill>
                <a:latin typeface="Helvetica LT Std" pitchFamily="2" charset="0"/>
              </a:rPr>
              <a:t>Plan de la Présentation</a:t>
            </a:r>
            <a:endParaRPr lang="en-US" sz="3000">
              <a:solidFill>
                <a:srgbClr val="037473"/>
              </a:solidFill>
              <a:latin typeface="Helvetica LT Std" pitchFamily="2" charset="0"/>
            </a:endParaRPr>
          </a:p>
        </p:txBody>
      </p:sp>
      <p:sp>
        <p:nvSpPr>
          <p:cNvPr id="5" name="Text Placeholder 3"/>
          <p:cNvSpPr txBox="1"/>
          <p:nvPr/>
        </p:nvSpPr>
        <p:spPr>
          <a:xfrm>
            <a:off x="594031" y="1946450"/>
            <a:ext cx="8483600" cy="319705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indent="-361950" algn="l">
              <a:spcAft>
                <a:spcPts val="800"/>
              </a:spcAft>
              <a:buFont typeface="+mj-lt"/>
              <a:buAutoNum type="arabicPeriod"/>
            </a:pPr>
            <a:r>
              <a:rPr lang="en-US" altLang="en-GB" sz="1900" b="1" dirty="0">
                <a:solidFill>
                  <a:schemeClr val="tx1"/>
                </a:solidFill>
                <a:latin typeface="Helvetica LT Std" pitchFamily="2" charset="0"/>
              </a:rPr>
              <a:t>Qu’est-ce que </a:t>
            </a:r>
            <a:r>
              <a:rPr lang="en-GB" sz="1900" b="1" dirty="0">
                <a:solidFill>
                  <a:schemeClr val="tx1"/>
                </a:solidFill>
                <a:latin typeface="Helvetica LT Std" pitchFamily="2" charset="0"/>
              </a:rPr>
              <a:t>IPBES?</a:t>
            </a:r>
            <a:endParaRPr lang="en-US" sz="1900" b="1" dirty="0">
              <a:solidFill>
                <a:schemeClr val="tx1"/>
              </a:solidFill>
              <a:latin typeface="Helvetica LT Std" pitchFamily="2" charset="0"/>
            </a:endParaRPr>
          </a:p>
          <a:p>
            <a:pPr marL="361950" indent="-361950" algn="l">
              <a:spcAft>
                <a:spcPts val="800"/>
              </a:spcAft>
              <a:buFont typeface="+mj-lt"/>
              <a:buAutoNum type="arabicPeriod"/>
            </a:pPr>
            <a:r>
              <a:rPr lang="en-US" sz="1900" b="1" dirty="0">
                <a:solidFill>
                  <a:schemeClr val="tx1"/>
                </a:solidFill>
                <a:latin typeface="Helvetica LT Std" pitchFamily="2" charset="0"/>
              </a:rPr>
              <a:t>Apperçu des Evaluations de IPBES</a:t>
            </a:r>
            <a:endParaRPr lang="en-US" sz="1900" b="1" dirty="0">
              <a:solidFill>
                <a:schemeClr val="tx1"/>
              </a:solidFill>
              <a:latin typeface="Helvetica LT Std" pitchFamily="2" charset="0"/>
            </a:endParaRPr>
          </a:p>
          <a:p>
            <a:pPr marL="361950" indent="-361950" algn="l">
              <a:spcAft>
                <a:spcPts val="800"/>
              </a:spcAft>
              <a:buFont typeface="+mj-lt"/>
              <a:buAutoNum type="arabicPeriod"/>
            </a:pPr>
            <a:r>
              <a:rPr lang="en-US" sz="1900" b="1" dirty="0">
                <a:solidFill>
                  <a:schemeClr val="tx1"/>
                </a:solidFill>
                <a:latin typeface="Helvetica LT Std" pitchFamily="2" charset="0"/>
              </a:rPr>
              <a:t>Renforcer les capacités, Renforcer les bases de connaissances et Soutenir les politiques</a:t>
            </a:r>
            <a:endParaRPr lang="en-US" sz="1900" b="1" dirty="0">
              <a:solidFill>
                <a:schemeClr val="tx1"/>
              </a:solidFill>
              <a:latin typeface="Helvetica LT Std" pitchFamily="2" charset="0"/>
            </a:endParaRPr>
          </a:p>
          <a:p>
            <a:pPr marL="361950" indent="-361950" algn="l">
              <a:spcAft>
                <a:spcPts val="800"/>
              </a:spcAft>
              <a:buFont typeface="+mj-lt"/>
              <a:buAutoNum type="arabicPeriod"/>
            </a:pPr>
            <a:r>
              <a:rPr lang="en-US" sz="1900" b="1" dirty="0">
                <a:solidFill>
                  <a:schemeClr val="tx1"/>
                </a:solidFill>
                <a:latin typeface="Helvetica LT Std" pitchFamily="2" charset="0"/>
              </a:rPr>
              <a:t>Engagement des parties prenantes</a:t>
            </a:r>
            <a:endParaRPr lang="en-US" sz="1900" b="1" dirty="0">
              <a:solidFill>
                <a:schemeClr val="tx1"/>
              </a:solidFill>
              <a:latin typeface="Helvetica LT Std" pitchFamily="2" charset="0"/>
            </a:endParaRPr>
          </a:p>
          <a:p>
            <a:pPr marL="361950" indent="-361950" algn="l">
              <a:spcAft>
                <a:spcPts val="800"/>
              </a:spcAft>
              <a:buFont typeface="+mj-lt"/>
              <a:buAutoNum type="arabicPeriod"/>
            </a:pPr>
            <a:r>
              <a:rPr lang="en-US" altLang="en-GB" sz="1900" b="1" dirty="0">
                <a:solidFill>
                  <a:schemeClr val="tx1"/>
                </a:solidFill>
                <a:latin typeface="Helvetica LT Std" pitchFamily="2" charset="0"/>
              </a:rPr>
              <a:t>Plateformes </a:t>
            </a:r>
            <a:r>
              <a:rPr lang="en-GB" sz="1900" b="1" dirty="0">
                <a:solidFill>
                  <a:schemeClr val="tx1"/>
                </a:solidFill>
                <a:latin typeface="Helvetica LT Std" pitchFamily="2" charset="0"/>
              </a:rPr>
              <a:t>National</a:t>
            </a:r>
            <a:r>
              <a:rPr lang="en-US" altLang="en-GB" sz="1900" b="1" dirty="0">
                <a:solidFill>
                  <a:schemeClr val="tx1"/>
                </a:solidFill>
                <a:latin typeface="Helvetica LT Std" pitchFamily="2" charset="0"/>
              </a:rPr>
              <a:t>es</a:t>
            </a:r>
            <a:r>
              <a:rPr lang="en-GB" sz="1900" b="1" dirty="0">
                <a:solidFill>
                  <a:schemeClr val="tx1"/>
                </a:solidFill>
                <a:latin typeface="Helvetica LT Std" pitchFamily="2" charset="0"/>
              </a:rPr>
              <a:t> </a:t>
            </a:r>
            <a:endParaRPr lang="en-GB" sz="1900" b="1" dirty="0">
              <a:solidFill>
                <a:schemeClr val="tx1"/>
              </a:solidFill>
              <a:latin typeface="Helvetica LT Std" pitchFamily="2" charset="0"/>
            </a:endParaRPr>
          </a:p>
          <a:p>
            <a:pPr algn="l">
              <a:spcAft>
                <a:spcPts val="800"/>
              </a:spcAft>
              <a:buFont typeface="+mj-lt"/>
              <a:buAutoNum type="arabicPeriod"/>
            </a:pPr>
            <a:endParaRPr lang="en-GB" b="1" dirty="0">
              <a:solidFill>
                <a:schemeClr val="tx1"/>
              </a:solidFill>
              <a:latin typeface="Helvetica LT Std" pitchFamily="2" charset="0"/>
            </a:endParaRPr>
          </a:p>
          <a:p>
            <a:pPr marL="688975" lvl="1">
              <a:spcAft>
                <a:spcPts val="800"/>
              </a:spcAft>
              <a:buFontTx/>
              <a:buChar char="-"/>
            </a:pPr>
            <a:endParaRPr lang="en-GB" sz="1600" b="1" dirty="0">
              <a:latin typeface="Helvetica LT Std" pitchFamily="2" charset="0"/>
            </a:endParaRPr>
          </a:p>
          <a:p>
            <a:pPr marL="688975" lvl="1">
              <a:spcAft>
                <a:spcPts val="800"/>
              </a:spcAft>
              <a:buFontTx/>
              <a:buChar char="-"/>
            </a:pPr>
            <a:endParaRPr lang="en-GB" sz="1600" b="1" dirty="0">
              <a:latin typeface="Helvetica LT Std" pitchFamily="2" charset="0"/>
            </a:endParaRPr>
          </a:p>
          <a:p>
            <a:pPr algn="l">
              <a:spcAft>
                <a:spcPts val="800"/>
              </a:spcAft>
              <a:buFont typeface="Wingdings" panose="05000000000000000000" pitchFamily="2" charset="2"/>
              <a:buChar char="§"/>
            </a:pPr>
            <a:endParaRPr lang="en-GB" b="1" dirty="0">
              <a:solidFill>
                <a:schemeClr val="tx1"/>
              </a:solidFill>
              <a:latin typeface="Helvetica LT Std" pitchFamily="2" charset="0"/>
            </a:endParaRPr>
          </a:p>
          <a:p>
            <a:pPr algn="l">
              <a:spcAft>
                <a:spcPts val="800"/>
              </a:spcAft>
              <a:buFont typeface="Wingdings" panose="05000000000000000000" pitchFamily="2" charset="2"/>
              <a:buChar char="§"/>
            </a:pPr>
            <a:endParaRPr lang="en-GB" sz="1600" b="1" dirty="0">
              <a:solidFill>
                <a:schemeClr val="tx1"/>
              </a:solidFill>
              <a:latin typeface="Helvetica LT Std" pitchFamily="2" charset="0"/>
            </a:endParaRPr>
          </a:p>
          <a:p>
            <a:pPr marL="688975" lvl="1">
              <a:spcAft>
                <a:spcPts val="800"/>
              </a:spcAft>
              <a:buFontTx/>
              <a:buChar char="-"/>
            </a:pPr>
            <a:endParaRPr lang="en-GB" sz="1600" b="1" dirty="0">
              <a:latin typeface="Helvetica LT Std" pitchFamily="2" charset="0"/>
            </a:endParaRPr>
          </a:p>
          <a:p>
            <a:pPr marL="285750" indent="-285750" algn="l">
              <a:spcAft>
                <a:spcPts val="800"/>
              </a:spcAft>
              <a:buFontTx/>
              <a:buChar char="-"/>
            </a:pPr>
            <a:endParaRPr lang="en-GB" b="1" dirty="0">
              <a:solidFill>
                <a:schemeClr val="tx1"/>
              </a:solidFill>
              <a:latin typeface="Helvetica LT Std" pitchFamily="2" charset="0"/>
            </a:endParaRPr>
          </a:p>
          <a:p>
            <a:pPr lvl="2">
              <a:spcAft>
                <a:spcPts val="800"/>
              </a:spcAft>
              <a:buFont typeface="Wingdings" panose="05000000000000000000" pitchFamily="2" charset="2"/>
              <a:buChar char="§"/>
            </a:pPr>
            <a:endParaRPr lang="en-GB" b="1" dirty="0">
              <a:latin typeface="Helvetica LT Std" pitchFamily="2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394127" y="10987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7905" y="824173"/>
            <a:ext cx="6574332" cy="3992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Helvetica Neue" panose="020B0604020202020204"/>
                <a:cs typeface="Arial" panose="020B0604020202020204" pitchFamily="34" charset="0"/>
                <a:sym typeface="Helvetica Neue" panose="020B0604020202020204"/>
              </a:rPr>
              <a:t>Depuis sa création, l'IPBES a reconnu l'importance des systèmes connaissances autochtones et locales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Helvetica Neue" panose="020B0604020202020204"/>
              <a:cs typeface="Arial" panose="020B0604020202020204" pitchFamily="34" charset="0"/>
              <a:sym typeface="Helvetica Neue" panose="020B0604020202020204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Helvetica Neue" panose="020B0604020202020204"/>
                <a:cs typeface="Arial" panose="020B0604020202020204" pitchFamily="34" charset="0"/>
                <a:sym typeface="Helvetica Neue" panose="020B0604020202020204"/>
              </a:rPr>
              <a:t>Les </a:t>
            </a:r>
            <a:r>
              <a:rPr lang="en-US" sz="1200" b="1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Helvetica Neue" panose="020B0604020202020204"/>
                <a:cs typeface="Arial" panose="020B0604020202020204" pitchFamily="34" charset="0"/>
                <a:sym typeface="Helvetica Neue" panose="020B0604020202020204"/>
              </a:rPr>
              <a:t>connaissances autochtones et locales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Helvetica Neue" panose="020B0604020202020204"/>
                <a:cs typeface="Arial" panose="020B0604020202020204" pitchFamily="34" charset="0"/>
                <a:sym typeface="Helvetica Neue" panose="020B0604020202020204"/>
              </a:rPr>
              <a:t> (ILK) sont inscrites dans les livrables et les objectifs de IPBES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Helvetica Neue" panose="020B0604020202020204"/>
              <a:cs typeface="Arial" panose="020B0604020202020204" pitchFamily="34" charset="0"/>
              <a:sym typeface="Helvetica Neue" panose="020B0604020202020204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Helvetica Neue" panose="020B0604020202020204"/>
                <a:cs typeface="Arial" panose="020B0604020202020204" pitchFamily="34" charset="0"/>
                <a:sym typeface="Helvetica Neue" panose="020B0604020202020204"/>
              </a:rPr>
              <a:t>Cadre conceptuel: systèmes de connaissances et valeurs pluriels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Helvetica Neue" panose="020B0604020202020204"/>
              <a:cs typeface="Arial" panose="020B0604020202020204" pitchFamily="34" charset="0"/>
              <a:sym typeface="Helvetica Neue" panose="020B0604020202020204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Helvetica Neue" panose="020B0604020202020204"/>
                <a:cs typeface="Arial" panose="020B0604020202020204" pitchFamily="34" charset="0"/>
                <a:sym typeface="Helvetica Neue" panose="020B0604020202020204"/>
              </a:rPr>
              <a:t>Défi majeur : travailler avec des systèmes de connaissances divers, souvent locaux, oraux et tacites, à l'échelle mondiale dans le cadre d'une évaluation écrite.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Helvetica Neue" panose="020B0604020202020204"/>
              <a:cs typeface="Arial" panose="020B0604020202020204" pitchFamily="34" charset="0"/>
              <a:sym typeface="Helvetica Neue" panose="020B0604020202020204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Helvetica Neue" panose="020B0604020202020204"/>
                <a:cs typeface="Arial" panose="020B0604020202020204" pitchFamily="34" charset="0"/>
                <a:sym typeface="Helvetica Neue" panose="020B0604020202020204"/>
              </a:rPr>
              <a:t>Groupe de travail et unité d’appui technique sur l'ILK (à l'UNESCO)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Helvetica Neue" panose="020B0604020202020204"/>
              <a:cs typeface="Arial" panose="020B0604020202020204" pitchFamily="34" charset="0"/>
              <a:sym typeface="Helvetica Neue" panose="020B0604020202020204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Helvetica Neue" panose="020B0604020202020204"/>
                <a:cs typeface="Arial" panose="020B0604020202020204" pitchFamily="34" charset="0"/>
                <a:sym typeface="Helvetica Neue" panose="020B0604020202020204"/>
              </a:rPr>
              <a:t>Ateliers de dialogue sur les méthodes et la participation: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Helvetica Neue" panose="020B0604020202020204"/>
              <a:cs typeface="Arial" panose="020B0604020202020204" pitchFamily="34" charset="0"/>
              <a:sym typeface="Helvetica Neue" panose="020B0604020202020204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Helvetica Neue" panose="020B0604020202020204"/>
                <a:cs typeface="Arial" panose="020B0604020202020204" pitchFamily="34" charset="0"/>
                <a:sym typeface="Helvetica Neue" panose="020B0604020202020204"/>
              </a:rPr>
              <a:t>Une « approche pour reconnaître et travailler avec l’ILK dans l’IPBES » approuvée par l’IPBES 5 (2017)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Helvetica Neue" panose="020B0604020202020204"/>
              <a:cs typeface="Arial" panose="020B0604020202020204" pitchFamily="34" charset="0"/>
              <a:sym typeface="Helvetica Neue" panose="020B0604020202020204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Helvetica Neue" panose="020B0604020202020204"/>
                <a:cs typeface="Arial" panose="020B0604020202020204" pitchFamily="34" charset="0"/>
                <a:sym typeface="Helvetica Neue" panose="020B0604020202020204"/>
              </a:rPr>
              <a:t>Orientations méthodologiques pour améliorer l’approche et la participation des peuples autochtones et des communautés locales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Helvetica Neue" panose="020B0604020202020204"/>
              <a:cs typeface="Arial" panose="020B0604020202020204" pitchFamily="34" charset="0"/>
              <a:sym typeface="Helvetica Neue" panose="020B0604020202020204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Helvetica Neue" panose="020B0604020202020204"/>
                <a:cs typeface="Arial" panose="020B0604020202020204" pitchFamily="34" charset="0"/>
                <a:sym typeface="Helvetica Neue" panose="020B0604020202020204"/>
              </a:rPr>
              <a:t>L'IPBES a produit des évaluations environnementales à l'échelle mondiale qui cherchent à travailler explicitement et systématiquement avec les ILK et les PACL, avec consentement libre et éclairé préalable.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Helvetica Neue" panose="020B0604020202020204"/>
              <a:cs typeface="Arial" panose="020B0604020202020204" pitchFamily="34" charset="0"/>
              <a:sym typeface="Helvetica Neue" panose="020B0604020202020204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Helvetica Neue" panose="020B0604020202020204"/>
                <a:cs typeface="Arial" panose="020B0604020202020204" pitchFamily="34" charset="0"/>
                <a:sym typeface="Helvetica Neue" panose="020B0604020202020204"/>
              </a:rPr>
              <a:t>Apprentissage et développement continus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Helvetica Neue" panose="020B0604020202020204"/>
              <a:cs typeface="Arial" panose="020B0604020202020204" pitchFamily="34" charset="0"/>
              <a:sym typeface="Helvetica Neue" panose="020B0604020202020204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Helvetica Neue" panose="020B0604020202020204"/>
                <a:cs typeface="Arial" panose="020B0604020202020204" pitchFamily="34" charset="0"/>
                <a:sym typeface="Helvetica Neue" panose="020B0604020202020204"/>
              </a:rPr>
              <a:t>Travailler avec lees scénarios, la gestion des données, etc.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Helvetica Neue" panose="020B0604020202020204"/>
              <a:cs typeface="Arial" panose="020B0604020202020204" pitchFamily="34" charset="0"/>
              <a:sym typeface="Helvetica Neue" panose="020B0604020202020204"/>
            </a:endParaRPr>
          </a:p>
        </p:txBody>
      </p:sp>
      <p:sp>
        <p:nvSpPr>
          <p:cNvPr id="6" name="Title 1"/>
          <p:cNvSpPr txBox="1"/>
          <p:nvPr/>
        </p:nvSpPr>
        <p:spPr>
          <a:xfrm>
            <a:off x="0" y="163116"/>
            <a:ext cx="8880282" cy="4946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baseline="0">
                <a:solidFill>
                  <a:srgbClr val="41510D"/>
                </a:solidFill>
                <a:latin typeface="Arial" panose="020B0604020202020204"/>
                <a:ea typeface="+mj-ea"/>
                <a:cs typeface="Calibri (Headings)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Helvetica LT Std"/>
                <a:cs typeface="Arial" panose="020B0604020202020204" pitchFamily="34" charset="0"/>
              </a:rPr>
              <a:t>Objectif 3b : Travailler avec les systèmes de connaissances autochtones/indigènes et locales (ILK)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Helvetica LT Std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/>
          <a:srcRect b="15713"/>
          <a:stretch>
            <a:fillRect/>
          </a:stretch>
        </p:blipFill>
        <p:spPr>
          <a:xfrm>
            <a:off x="6807978" y="3314700"/>
            <a:ext cx="2336022" cy="182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72" t="18645" b="11186"/>
          <a:stretch>
            <a:fillRect/>
          </a:stretch>
        </p:blipFill>
        <p:spPr bwMode="auto">
          <a:xfrm>
            <a:off x="6807978" y="1729688"/>
            <a:ext cx="2336022" cy="1585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group of people standing in the middle of a forest&#10;&#10;Description automatically generated with medium confidence"/>
          <p:cNvPicPr>
            <a:picLocks noChangeAspect="1"/>
          </p:cNvPicPr>
          <p:nvPr/>
        </p:nvPicPr>
        <p:blipFill rotWithShape="1">
          <a:blip r:embed="rId4"/>
          <a:srcRect t="51200"/>
          <a:stretch>
            <a:fillRect/>
          </a:stretch>
        </p:blipFill>
        <p:spPr>
          <a:xfrm>
            <a:off x="6805374" y="596348"/>
            <a:ext cx="2338625" cy="134377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 txBox="1"/>
          <p:nvPr/>
        </p:nvSpPr>
        <p:spPr>
          <a:xfrm>
            <a:off x="307975" y="1248410"/>
            <a:ext cx="5593715" cy="257429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marR="0" lvl="0" indent="-257175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GB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Promouvoir et soutenir l’utilisation des résultats des produits de l’IPBES dans la prise de décision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57175" marR="0" lvl="0" indent="-257175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GB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Renforcer la pertinence politique des évaluations de l’IPBES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57175" marR="0" lvl="0" indent="-257175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GB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Passerelle de support politique (archivé)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57175" marR="0" lvl="0" indent="-257175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GB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Des conseils pour soutenir les auteurs d’évaluations (y compris un outil politique et une typologie méthodologique)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57175" marR="0" lvl="0" indent="-257175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GB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Dialogues régionaux en ligne 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57175" marR="0" lvl="0" indent="-257175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GB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Enquête sur l'utilisation des évaluations / TRACK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57175" marR="0" lvl="0" indent="-257175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GB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Unité de support technique au PNUE-WCMC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F1820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03225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70A6A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6345" t="14083" r="10104" b="53229"/>
          <a:stretch>
            <a:fillRect/>
          </a:stretch>
        </p:blipFill>
        <p:spPr bwMode="auto">
          <a:xfrm>
            <a:off x="1516937" y="3675744"/>
            <a:ext cx="3175159" cy="1435894"/>
          </a:xfrm>
          <a:prstGeom prst="rect">
            <a:avLst/>
          </a:prstGeom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77727" t="13355" r="11251" b="4225"/>
          <a:stretch>
            <a:fillRect/>
          </a:stretch>
        </p:blipFill>
        <p:spPr bwMode="auto">
          <a:xfrm rot="1003282">
            <a:off x="5563745" y="3027327"/>
            <a:ext cx="1374990" cy="1927253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73019" t="20105" r="6468" b="23999"/>
          <a:stretch>
            <a:fillRect/>
          </a:stretch>
        </p:blipFill>
        <p:spPr bwMode="auto">
          <a:xfrm>
            <a:off x="5751834" y="1073692"/>
            <a:ext cx="3175159" cy="1621906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77735" t="13407" r="11260" b="4687"/>
          <a:stretch>
            <a:fillRect/>
          </a:stretch>
        </p:blipFill>
        <p:spPr bwMode="auto">
          <a:xfrm rot="992532">
            <a:off x="7114602" y="2746357"/>
            <a:ext cx="1538600" cy="2146883"/>
          </a:xfrm>
          <a:prstGeom prst="rect">
            <a:avLst/>
          </a:prstGeom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78759" y="378618"/>
            <a:ext cx="8586482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b="1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/>
                <a:sym typeface="+mn-ea"/>
              </a:rPr>
              <a:t>Objectif 4a : Faire avancer le travail sur les instruments de politiques, les outils et méthodes d’appui à la prise de décision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255790" y="1407351"/>
            <a:ext cx="8723376" cy="4946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baseline="0">
                <a:solidFill>
                  <a:srgbClr val="41510D"/>
                </a:solidFill>
                <a:latin typeface="Arial" panose="020B0604020202020204"/>
                <a:ea typeface="+mj-ea"/>
                <a:cs typeface="Calibri (Headings)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1820A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Exemple : fiches d'information pour l'évaluation thématique sur les espèces exotiques envahissantes et leur contrôle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1820A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Text Placeholder 3"/>
          <p:cNvSpPr txBox="1"/>
          <p:nvPr/>
        </p:nvSpPr>
        <p:spPr>
          <a:xfrm>
            <a:off x="415786" y="1588121"/>
            <a:ext cx="8066267" cy="316257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03225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70A6A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A screenshot of a computer&#10;&#10;Description automatically generated"/>
          <p:cNvPicPr>
            <a:picLocks noChangeAspect="1"/>
          </p:cNvPicPr>
          <p:nvPr/>
        </p:nvPicPr>
        <p:blipFill rotWithShape="1">
          <a:blip r:embed="rId2"/>
          <a:srcRect l="9574" t="15771" r="82567" b="30585"/>
          <a:stretch>
            <a:fillRect/>
          </a:stretch>
        </p:blipFill>
        <p:spPr bwMode="auto">
          <a:xfrm rot="20725564">
            <a:off x="882969" y="3035161"/>
            <a:ext cx="1310640" cy="1863566"/>
          </a:xfrm>
          <a:prstGeom prst="rect">
            <a:avLst/>
          </a:prstGeom>
          <a:ln>
            <a:noFill/>
          </a:ln>
        </p:spPr>
      </p:pic>
      <p:pic>
        <p:nvPicPr>
          <p:cNvPr id="6" name="Picture 5" descr="A screenshot of a computer&#10;&#10;Description automatically generated"/>
          <p:cNvPicPr>
            <a:picLocks noChangeAspect="1"/>
          </p:cNvPicPr>
          <p:nvPr/>
        </p:nvPicPr>
        <p:blipFill rotWithShape="1">
          <a:blip r:embed="rId3"/>
          <a:srcRect l="77356" t="20084" r="11589" b="5891"/>
          <a:stretch>
            <a:fillRect/>
          </a:stretch>
        </p:blipFill>
        <p:spPr bwMode="auto">
          <a:xfrm rot="20905960">
            <a:off x="1749037" y="2857304"/>
            <a:ext cx="1304449" cy="1819275"/>
          </a:xfrm>
          <a:prstGeom prst="rect">
            <a:avLst/>
          </a:prstGeom>
          <a:ln>
            <a:noFill/>
          </a:ln>
        </p:spPr>
      </p:pic>
      <p:pic>
        <p:nvPicPr>
          <p:cNvPr id="7" name="Picture 6" descr="A screenshot of a computer&#10;&#10;Description automatically generated"/>
          <p:cNvPicPr>
            <a:picLocks noChangeAspect="1"/>
          </p:cNvPicPr>
          <p:nvPr/>
        </p:nvPicPr>
        <p:blipFill rotWithShape="1">
          <a:blip r:embed="rId4"/>
          <a:srcRect l="77329" t="19748" r="11563" b="5493"/>
          <a:stretch>
            <a:fillRect/>
          </a:stretch>
        </p:blipFill>
        <p:spPr bwMode="auto">
          <a:xfrm rot="21212099">
            <a:off x="2637485" y="2728804"/>
            <a:ext cx="1298258" cy="1820228"/>
          </a:xfrm>
          <a:prstGeom prst="rect">
            <a:avLst/>
          </a:prstGeom>
          <a:ln>
            <a:noFill/>
          </a:ln>
        </p:spPr>
      </p:pic>
      <p:pic>
        <p:nvPicPr>
          <p:cNvPr id="8" name="Picture 7" descr="A screenshot of a computer&#10;&#10;Description automatically generated"/>
          <p:cNvPicPr>
            <a:picLocks noChangeAspect="1"/>
          </p:cNvPicPr>
          <p:nvPr/>
        </p:nvPicPr>
        <p:blipFill rotWithShape="1">
          <a:blip r:embed="rId5"/>
          <a:srcRect l="77404" t="19703" r="11539" b="5403"/>
          <a:stretch>
            <a:fillRect/>
          </a:stretch>
        </p:blipFill>
        <p:spPr bwMode="auto">
          <a:xfrm>
            <a:off x="3712769" y="2661501"/>
            <a:ext cx="1281113" cy="1807845"/>
          </a:xfrm>
          <a:prstGeom prst="rect">
            <a:avLst/>
          </a:prstGeom>
          <a:ln>
            <a:noFill/>
          </a:ln>
        </p:spPr>
      </p:pic>
      <p:pic>
        <p:nvPicPr>
          <p:cNvPr id="9" name="Picture 8" descr="A screenshot of a computer&#10;&#10;Description automatically generated"/>
          <p:cNvPicPr>
            <a:picLocks noChangeAspect="1"/>
          </p:cNvPicPr>
          <p:nvPr/>
        </p:nvPicPr>
        <p:blipFill rotWithShape="1">
          <a:blip r:embed="rId6"/>
          <a:srcRect l="77328" t="19464" r="11522" b="5832"/>
          <a:stretch>
            <a:fillRect/>
          </a:stretch>
        </p:blipFill>
        <p:spPr bwMode="auto">
          <a:xfrm rot="351632">
            <a:off x="4829883" y="2725946"/>
            <a:ext cx="1308259" cy="1825943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A screenshot of a computer&#10;&#10;Description automatically generated"/>
          <p:cNvPicPr>
            <a:picLocks noChangeAspect="1"/>
          </p:cNvPicPr>
          <p:nvPr/>
        </p:nvPicPr>
        <p:blipFill rotWithShape="1">
          <a:blip r:embed="rId7"/>
          <a:srcRect l="77343" t="19433" r="11541" b="5800"/>
          <a:stretch>
            <a:fillRect/>
          </a:stretch>
        </p:blipFill>
        <p:spPr bwMode="auto">
          <a:xfrm rot="711249">
            <a:off x="5963369" y="2850637"/>
            <a:ext cx="1308259" cy="1832610"/>
          </a:xfrm>
          <a:prstGeom prst="rect">
            <a:avLst/>
          </a:prstGeom>
          <a:ln>
            <a:noFill/>
          </a:ln>
        </p:spPr>
      </p:pic>
      <p:pic>
        <p:nvPicPr>
          <p:cNvPr id="11" name="Picture 10" descr="A screenshot of a computer&#10;&#10;Description automatically generated"/>
          <p:cNvPicPr>
            <a:picLocks noChangeAspect="1"/>
          </p:cNvPicPr>
          <p:nvPr/>
        </p:nvPicPr>
        <p:blipFill rotWithShape="1">
          <a:blip r:embed="rId8"/>
          <a:srcRect l="77415" t="19601" r="11610" b="5436"/>
          <a:stretch>
            <a:fillRect/>
          </a:stretch>
        </p:blipFill>
        <p:spPr bwMode="auto">
          <a:xfrm rot="783948">
            <a:off x="6963118" y="3077470"/>
            <a:ext cx="1290161" cy="183546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/>
          <p:nvPr/>
        </p:nvSpPr>
        <p:spPr>
          <a:xfrm>
            <a:off x="330160" y="1540882"/>
            <a:ext cx="3786653" cy="37097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baseline="0">
                <a:solidFill>
                  <a:srgbClr val="41510D"/>
                </a:solidFill>
                <a:latin typeface="Arial" panose="020B0604020202020204"/>
                <a:ea typeface="+mj-ea"/>
                <a:cs typeface="Calibri (Headings)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1" i="0" u="none" strike="noStrike" kern="1200" cap="none" spc="0" normalizeH="0" baseline="0" noProof="0">
              <a:ln>
                <a:noFill/>
              </a:ln>
              <a:solidFill>
                <a:srgbClr val="037473"/>
              </a:solidFill>
              <a:effectLst/>
              <a:uLnTx/>
              <a:uFillTx/>
              <a:latin typeface="Helvetica LT Std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Text Placeholder 3"/>
          <p:cNvSpPr txBox="1"/>
          <p:nvPr/>
        </p:nvSpPr>
        <p:spPr>
          <a:xfrm>
            <a:off x="330159" y="1746622"/>
            <a:ext cx="8647585" cy="2921410"/>
          </a:xfrm>
          <a:prstGeom prst="rect">
            <a:avLst/>
          </a:prstGeom>
        </p:spPr>
        <p:txBody>
          <a:bodyPr vert="horz" lIns="68580" tIns="34290" rIns="68580" bIns="34290" rtlCol="0" anchor="t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Fournir un soutien sur les scénarios et les modèles dans les évaluations en :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654050" marR="0" lvl="1" indent="-177800" algn="l" defTabSz="321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Examinant des brouillons de rapports d’évaluation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654050" marR="0" lvl="1" indent="-177800" algn="l" defTabSz="321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Mobilisant des experts en scénarios et modèles pour faire de même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654050" marR="0" lvl="1" indent="-177800" algn="l" defTabSz="321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Fournir des conseils et des commentaires sur les scénarios et modèles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654050" marR="0" lvl="1" indent="-177800" algn="l" defTabSz="321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S'engager avec des experts en scénarios et modèles d'autres processus intergouvernementaux 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654050" marR="0" lvl="1" indent="-177800" algn="l" defTabSz="321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Organiser un atelier en personne, pour contribuer à la réflexion sur des scénarios et des modèles qui tiennent mieux compte des différents systèmes de connaissances, tels qu'inclus dans le “cadre des Futures de la </a:t>
            </a:r>
            <a:r>
              <a:rPr lang="en-US" sz="16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  <a:sym typeface="+mn-ea"/>
              </a:rPr>
              <a:t>Nature”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Title 1"/>
          <p:cNvSpPr txBox="1"/>
          <p:nvPr/>
        </p:nvSpPr>
        <p:spPr>
          <a:xfrm>
            <a:off x="328295" y="615950"/>
            <a:ext cx="8268970" cy="494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baseline="0">
                <a:solidFill>
                  <a:srgbClr val="41510D"/>
                </a:solidFill>
                <a:latin typeface="Arial" panose="020B0604020202020204"/>
                <a:ea typeface="+mj-ea"/>
                <a:cs typeface="Calibri (Headings)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Helvetica LT Std"/>
                <a:ea typeface="+mj-ea"/>
                <a:cs typeface="Arial" panose="020B0604020202020204" pitchFamily="34" charset="0"/>
              </a:rPr>
              <a:t>   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Helvetica LT Std"/>
                <a:cs typeface="Arial" panose="020B0604020202020204" pitchFamily="34" charset="0"/>
              </a:rPr>
              <a:t>Objectif 4b : Faire progresser les travaux sur les scénarios et les modèles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Helvetica LT Std"/>
              <a:cs typeface="Arial" panose="020B0604020202020204" pitchFamily="34" charset="0"/>
            </a:endParaRPr>
          </a:p>
        </p:txBody>
      </p:sp>
      <p:sp>
        <p:nvSpPr>
          <p:cNvPr id="7" name="Text Placeholder 3"/>
          <p:cNvSpPr txBox="1"/>
          <p:nvPr/>
        </p:nvSpPr>
        <p:spPr>
          <a:xfrm>
            <a:off x="267815" y="1139922"/>
            <a:ext cx="8973715" cy="435355"/>
          </a:xfrm>
          <a:prstGeom prst="rect">
            <a:avLst/>
          </a:prstGeom>
        </p:spPr>
        <p:txBody>
          <a:bodyPr vert="horz" lIns="68580" tIns="34290" rIns="68580" bIns="34290" rtlCol="0" anchor="t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180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prstClr val="black">
                  <a:lumMod val="50000"/>
                  <a:lumOff val="50000"/>
                </a:prstClr>
              </a:buClr>
              <a:buSzPts val="1900"/>
              <a:buFontTx/>
              <a:buNone/>
              <a:defRPr/>
            </a:pPr>
            <a:r>
              <a:rPr kumimoji="0" lang="en-US" sz="18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elvetica Neue" panose="020B0604020202020204"/>
                <a:cs typeface="Arial" panose="020B0604020202020204"/>
                <a:sym typeface="Helvetica Neue" panose="020B0604020202020204"/>
              </a:rPr>
              <a:t>Aperçu des travaux à mettre en œuvre par le groupe de travail sur les scénarios et les modèles</a:t>
            </a: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Helvetica Neue" panose="020B0604020202020204"/>
              <a:cs typeface="Arial" panose="020B0604020202020204"/>
              <a:sym typeface="Helvetica Neue" panose="020B0604020202020204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4"/>
          <p:cNvSpPr txBox="1"/>
          <p:nvPr/>
        </p:nvSpPr>
        <p:spPr>
          <a:xfrm>
            <a:off x="295835" y="2212165"/>
            <a:ext cx="82349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342900">
              <a:defRPr/>
            </a:pPr>
            <a:r>
              <a:rPr lang="en-US" sz="3000" b="1" dirty="0">
                <a:solidFill>
                  <a:srgbClr val="037473"/>
                </a:solidFill>
                <a:latin typeface="Calibri"/>
                <a:ea typeface="+mj-ea"/>
              </a:rPr>
              <a:t>4. Rôles potentiels des plateformes et réseaux nationaux </a:t>
            </a:r>
            <a:endParaRPr lang="en-US" sz="3000" b="1" dirty="0">
              <a:solidFill>
                <a:srgbClr val="037473"/>
              </a:solidFill>
              <a:latin typeface="Calibri"/>
              <a:ea typeface="+mj-ea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147955" y="339090"/>
            <a:ext cx="6924040" cy="494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baseline="0">
                <a:solidFill>
                  <a:srgbClr val="41510D"/>
                </a:solidFill>
                <a:latin typeface="Arial" panose="020B0604020202020204"/>
                <a:ea typeface="+mj-ea"/>
                <a:cs typeface="Calibri (Headings)"/>
              </a:defRPr>
            </a:lvl1pPr>
          </a:lstStyle>
          <a:p>
            <a:pPr defTabSz="457200"/>
            <a:r>
              <a:rPr lang="en-US" sz="2200" dirty="0">
                <a:solidFill>
                  <a:srgbClr val="019E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Coordonner l’engagement </a:t>
            </a:r>
            <a:r>
              <a:rPr lang="en-US" sz="2200" dirty="0">
                <a:solidFill>
                  <a:srgbClr val="019EA7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national e</a:t>
            </a:r>
            <a:r>
              <a:rPr lang="en-US" sz="2200" dirty="0">
                <a:solidFill>
                  <a:srgbClr val="019E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la participation via des plateformes nationales</a:t>
            </a:r>
            <a:endParaRPr lang="en-US" sz="2200" dirty="0">
              <a:solidFill>
                <a:srgbClr val="019E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endParaRPr lang="en-US" sz="2200" dirty="0">
              <a:solidFill>
                <a:srgbClr val="019E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Placeholder 3"/>
          <p:cNvSpPr txBox="1"/>
          <p:nvPr/>
        </p:nvSpPr>
        <p:spPr>
          <a:xfrm>
            <a:off x="147955" y="1173480"/>
            <a:ext cx="6917690" cy="3346450"/>
          </a:xfrm>
          <a:prstGeom prst="rect">
            <a:avLst/>
          </a:prstGeom>
        </p:spPr>
        <p:txBody>
          <a:bodyPr vert="horz" lIns="51435" tIns="25718" rIns="51435" bIns="25718" rtlCol="0" anchor="t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lvl="1" indent="-160655" defTabSz="135890">
              <a:spcAft>
                <a:spcPts val="340"/>
              </a:spcAft>
              <a:buFont typeface="Wingdings" panose="05000000000000000000" pitchFamily="2" charset="2"/>
              <a:buChar char="§"/>
              <a:defRPr/>
            </a:pPr>
            <a:r>
              <a:rPr lang="en-US" sz="1400" b="1">
                <a:solidFill>
                  <a:schemeClr val="tx1"/>
                </a:solidFill>
                <a:latin typeface="Helvetica LT Std" pitchFamily="2" charset="0"/>
              </a:rPr>
              <a:t>Les plateformes nationales sur la biodiversité et les services écosystémiques peuvent constituer un atout pour les points focaux nationaux:</a:t>
            </a:r>
            <a:endParaRPr lang="en-US" sz="1400" b="1">
              <a:solidFill>
                <a:schemeClr val="tx1"/>
              </a:solidFill>
              <a:latin typeface="Helvetica LT Std" pitchFamily="2" charset="0"/>
            </a:endParaRPr>
          </a:p>
          <a:p>
            <a:pPr marL="619125" lvl="2" indent="-160655" defTabSz="135890">
              <a:spcAft>
                <a:spcPts val="34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>
                <a:solidFill>
                  <a:srgbClr val="037473"/>
                </a:solidFill>
                <a:latin typeface="Helvetica LT Std" pitchFamily="2" charset="0"/>
              </a:rPr>
              <a:t>Aide à interagir efficacement avec un </a:t>
            </a:r>
            <a:r>
              <a:rPr lang="en-US" sz="1400" b="1">
                <a:solidFill>
                  <a:srgbClr val="037473"/>
                </a:solidFill>
                <a:latin typeface="Helvetica LT Std" pitchFamily="2" charset="0"/>
                <a:sym typeface="+mn-ea"/>
              </a:rPr>
              <a:t>public </a:t>
            </a:r>
            <a:r>
              <a:rPr lang="en-US" sz="1400" b="1">
                <a:solidFill>
                  <a:srgbClr val="037473"/>
                </a:solidFill>
                <a:latin typeface="Helvetica LT Std" pitchFamily="2" charset="0"/>
              </a:rPr>
              <a:t>large </a:t>
            </a:r>
            <a:endParaRPr lang="en-US" sz="1400" b="1">
              <a:solidFill>
                <a:srgbClr val="037473"/>
              </a:solidFill>
              <a:latin typeface="Helvetica LT Std" pitchFamily="2" charset="0"/>
            </a:endParaRPr>
          </a:p>
          <a:p>
            <a:pPr marL="619125" lvl="2" indent="-160655" defTabSz="135890">
              <a:spcAft>
                <a:spcPts val="34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>
                <a:solidFill>
                  <a:srgbClr val="037473"/>
                </a:solidFill>
                <a:latin typeface="Helvetica LT Std" pitchFamily="2" charset="0"/>
              </a:rPr>
              <a:t>Fournir une réserve de ressources sur lesquelles on peut s'appuyer pour soutenir et compléter le travail du point focal national</a:t>
            </a:r>
            <a:endParaRPr lang="en-US" sz="1400" b="1">
              <a:solidFill>
                <a:srgbClr val="037473"/>
              </a:solidFill>
              <a:latin typeface="Helvetica LT Std" pitchFamily="2" charset="0"/>
            </a:endParaRPr>
          </a:p>
          <a:p>
            <a:pPr marL="361950" lvl="1" indent="-160655" defTabSz="135890">
              <a:spcAft>
                <a:spcPts val="340"/>
              </a:spcAft>
              <a:buFont typeface="Wingdings" panose="05000000000000000000" pitchFamily="2" charset="2"/>
              <a:buChar char="§"/>
              <a:defRPr/>
            </a:pPr>
            <a:r>
              <a:rPr lang="en-US" sz="1400" b="1">
                <a:solidFill>
                  <a:schemeClr val="tx1"/>
                </a:solidFill>
                <a:latin typeface="Helvetica LT Std" pitchFamily="2" charset="0"/>
              </a:rPr>
              <a:t>La structure et le mode de fonctionnement des différentes plateformes varient considérablement, mais elles ont en commun de fournir un espace pour :</a:t>
            </a:r>
            <a:endParaRPr lang="en-US" sz="1400" b="1">
              <a:solidFill>
                <a:schemeClr val="tx1"/>
              </a:solidFill>
              <a:latin typeface="Helvetica LT Std" pitchFamily="2" charset="0"/>
            </a:endParaRPr>
          </a:p>
          <a:p>
            <a:pPr marL="619125" lvl="2" indent="-160655" defTabSz="135890">
              <a:spcAft>
                <a:spcPts val="34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>
                <a:solidFill>
                  <a:srgbClr val="037473"/>
                </a:solidFill>
                <a:latin typeface="Helvetica LT Std" pitchFamily="2" charset="0"/>
              </a:rPr>
              <a:t>Partager des informations avec des experts nationaux et d'autres détenteurs de connaissances, praticiens et décideurs sur les processus et les produits de l'IPBES et sur la manière de participer à ses travaux ; et</a:t>
            </a:r>
            <a:endParaRPr lang="en-US" sz="1400" b="1">
              <a:solidFill>
                <a:srgbClr val="037473"/>
              </a:solidFill>
              <a:latin typeface="Helvetica LT Std" pitchFamily="2" charset="0"/>
            </a:endParaRPr>
          </a:p>
          <a:p>
            <a:pPr marL="619125" lvl="2" indent="-160655" defTabSz="135890">
              <a:spcAft>
                <a:spcPts val="34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>
                <a:solidFill>
                  <a:srgbClr val="037473"/>
                </a:solidFill>
                <a:latin typeface="Helvetica LT Std" pitchFamily="2" charset="0"/>
              </a:rPr>
              <a:t>Coordonner et collaborer sur des activités conjointes liées à l’IPBES et à d’autres sujets liés à la biodiversité afin de renforcer l’interface science-politique nationale.</a:t>
            </a:r>
            <a:endParaRPr lang="en-US" sz="1400" b="1">
              <a:solidFill>
                <a:srgbClr val="037473"/>
              </a:solidFill>
              <a:latin typeface="Helvetica LT Std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280" y="4657090"/>
            <a:ext cx="6815455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defRPr/>
            </a:pPr>
            <a:r>
              <a:rPr lang="nb-NO" sz="1400" dirty="0">
                <a:solidFill>
                  <a:prstClr val="black"/>
                </a:solidFill>
                <a:latin typeface="Calibri"/>
                <a:hlinkClick r:id="rId2"/>
              </a:rPr>
              <a:t>https://www.ipbes.net/national-regional-platforms-networks</a:t>
            </a:r>
            <a:r>
              <a:rPr lang="nb-NO" sz="1400" dirty="0">
                <a:solidFill>
                  <a:prstClr val="black"/>
                </a:solidFill>
                <a:latin typeface="Calibri"/>
              </a:rPr>
              <a:t> </a:t>
            </a:r>
            <a:endParaRPr lang="nb-NO" sz="1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735" y="1965325"/>
            <a:ext cx="1864360" cy="1325880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4"/>
          <a:srcRect l="6407" r="16284"/>
          <a:stretch>
            <a:fillRect/>
          </a:stretch>
        </p:blipFill>
        <p:spPr>
          <a:xfrm>
            <a:off x="7064819" y="12767"/>
            <a:ext cx="1931069" cy="189163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457200" y="554497"/>
            <a:ext cx="8229600" cy="4946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baseline="0">
                <a:solidFill>
                  <a:srgbClr val="41510D"/>
                </a:solidFill>
                <a:latin typeface="Arial" panose="020B0604020202020204"/>
                <a:ea typeface="+mj-ea"/>
                <a:cs typeface="Calibri (Headings)"/>
              </a:defRPr>
            </a:lvl1pPr>
          </a:lstStyle>
          <a:p>
            <a:pPr defTabSz="457200"/>
            <a:endParaRPr lang="en-US" sz="2500">
              <a:solidFill>
                <a:srgbClr val="019E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3"/>
          <p:cNvSpPr txBox="1"/>
          <p:nvPr/>
        </p:nvSpPr>
        <p:spPr>
          <a:xfrm>
            <a:off x="333375" y="1148715"/>
            <a:ext cx="4815205" cy="3822700"/>
          </a:xfrm>
          <a:prstGeom prst="rect">
            <a:avLst/>
          </a:prstGeom>
        </p:spPr>
        <p:txBody>
          <a:bodyPr vert="horz" lIns="51435" tIns="25718" rIns="51435" bIns="25718" rtlCol="0" anchor="t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1620" lvl="1" indent="-175895" defTabSz="135890">
              <a:spcAft>
                <a:spcPts val="340"/>
              </a:spcAft>
              <a:buFont typeface="Wingdings" panose="05000000000000000000" pitchFamily="2" charset="2"/>
              <a:buChar char="§"/>
              <a:defRPr/>
            </a:pPr>
            <a:r>
              <a:rPr lang="en-US" sz="1050" b="1">
                <a:solidFill>
                  <a:schemeClr val="tx1"/>
                </a:solidFill>
                <a:latin typeface="Helvetica LT Std" pitchFamily="2" charset="0"/>
              </a:rPr>
              <a:t>Voici des exemples d'activités entreprises par ces plateformes pour accroître le travail des PFN:</a:t>
            </a:r>
            <a:endParaRPr lang="en-US" sz="1050" b="1">
              <a:solidFill>
                <a:schemeClr val="tx1"/>
              </a:solidFill>
              <a:latin typeface="Helvetica LT Std" pitchFamily="2" charset="0"/>
            </a:endParaRPr>
          </a:p>
          <a:p>
            <a:pPr marL="535940" lvl="2" indent="-175895" defTabSz="135890">
              <a:spcAft>
                <a:spcPts val="340"/>
              </a:spcAft>
              <a:buFont typeface="Arial" panose="020B0604020202020204" pitchFamily="34" charset="0"/>
              <a:buChar char="•"/>
              <a:defRPr/>
            </a:pPr>
            <a:r>
              <a:rPr lang="en-US" sz="1050" b="1">
                <a:solidFill>
                  <a:srgbClr val="037473"/>
                </a:solidFill>
                <a:latin typeface="Helvetica LT Std" pitchFamily="2" charset="0"/>
              </a:rPr>
              <a:t>Identification, nomination et mobilisation d'experts et d'autres parties prenantes pour participer à la production, à l'examen et à l'utilisation des livrables de l'IPBES ;</a:t>
            </a:r>
            <a:endParaRPr lang="en-US" sz="1050" b="1">
              <a:solidFill>
                <a:srgbClr val="037473"/>
              </a:solidFill>
              <a:latin typeface="Helvetica LT Std" pitchFamily="2" charset="0"/>
            </a:endParaRPr>
          </a:p>
          <a:p>
            <a:pPr marL="535940" lvl="2" indent="-175895" defTabSz="135890">
              <a:spcAft>
                <a:spcPts val="340"/>
              </a:spcAft>
              <a:buFont typeface="Arial" panose="020B0604020202020204" pitchFamily="34" charset="0"/>
              <a:buChar char="•"/>
              <a:defRPr/>
            </a:pPr>
            <a:r>
              <a:rPr lang="en-US" sz="1050" b="1">
                <a:solidFill>
                  <a:srgbClr val="037473"/>
                </a:solidFill>
                <a:latin typeface="Helvetica LT Std" pitchFamily="2" charset="0"/>
              </a:rPr>
              <a:t>Organisation d'événements de sensibilisation pour diffuser des informations sur l'IPBES et les messages clés des livrables de l'IPBES ;</a:t>
            </a:r>
            <a:endParaRPr lang="en-US" sz="1050" b="1">
              <a:solidFill>
                <a:srgbClr val="037473"/>
              </a:solidFill>
              <a:latin typeface="Helvetica LT Std" pitchFamily="2" charset="0"/>
            </a:endParaRPr>
          </a:p>
          <a:p>
            <a:pPr marL="535940" lvl="2" indent="-175895" defTabSz="135890">
              <a:spcAft>
                <a:spcPts val="340"/>
              </a:spcAft>
              <a:buFont typeface="Arial" panose="020B0604020202020204" pitchFamily="34" charset="0"/>
              <a:buChar char="•"/>
              <a:defRPr/>
            </a:pPr>
            <a:r>
              <a:rPr lang="en-US" sz="1050" b="1">
                <a:solidFill>
                  <a:srgbClr val="037473"/>
                </a:solidFill>
                <a:latin typeface="Helvetica LT Std" pitchFamily="2" charset="0"/>
              </a:rPr>
              <a:t>Mobilisation des efforts nationaux pour combler les lacunes en matière de connaissances identifiées dans les évaluations de l'IPBES ;</a:t>
            </a:r>
            <a:endParaRPr lang="en-US" sz="1050" b="1">
              <a:solidFill>
                <a:srgbClr val="037473"/>
              </a:solidFill>
              <a:latin typeface="Helvetica LT Std" pitchFamily="2" charset="0"/>
            </a:endParaRPr>
          </a:p>
          <a:p>
            <a:pPr marL="535940" lvl="2" indent="-175895" defTabSz="135890">
              <a:spcAft>
                <a:spcPts val="340"/>
              </a:spcAft>
              <a:buFont typeface="Arial" panose="020B0604020202020204" pitchFamily="34" charset="0"/>
              <a:buChar char="•"/>
              <a:defRPr/>
            </a:pPr>
            <a:r>
              <a:rPr lang="en-US" sz="1050" b="1">
                <a:solidFill>
                  <a:srgbClr val="037473"/>
                </a:solidFill>
                <a:latin typeface="Helvetica LT Std" pitchFamily="2" charset="0"/>
              </a:rPr>
              <a:t>Organisation d'événements de renforcement des capacités pour renforcer les capacités individuelles et institutionnelles au niveau national pour participer aux travaux de l'IPBES ; et</a:t>
            </a:r>
            <a:endParaRPr lang="en-US" sz="1050" b="1">
              <a:solidFill>
                <a:srgbClr val="037473"/>
              </a:solidFill>
              <a:latin typeface="Helvetica LT Std" pitchFamily="2" charset="0"/>
            </a:endParaRPr>
          </a:p>
          <a:p>
            <a:pPr marL="535940" lvl="2" indent="-175895" defTabSz="135890">
              <a:spcAft>
                <a:spcPts val="340"/>
              </a:spcAft>
              <a:buFont typeface="Arial" panose="020B0604020202020204" pitchFamily="34" charset="0"/>
              <a:buChar char="•"/>
              <a:defRPr/>
            </a:pPr>
            <a:r>
              <a:rPr lang="en-US" sz="1050" b="1">
                <a:solidFill>
                  <a:srgbClr val="037473"/>
                </a:solidFill>
                <a:latin typeface="Helvetica LT Std" pitchFamily="2" charset="0"/>
              </a:rPr>
              <a:t>Coordination et mise en œuvre d'activités nationales liées aux travaux de l'IPBES et au programme plus large de la biodiversité, telles que la réalisation d'évaluations nationales des écosystèmes.</a:t>
            </a:r>
            <a:endParaRPr lang="en-US" sz="1050" b="1">
              <a:solidFill>
                <a:srgbClr val="037473"/>
              </a:solidFill>
              <a:latin typeface="Helvetica LT Std" pitchFamily="2" charset="0"/>
            </a:endParaRPr>
          </a:p>
          <a:p>
            <a:pPr marL="619125" lvl="2" indent="-160655" defTabSz="135890">
              <a:spcAft>
                <a:spcPts val="340"/>
              </a:spcAft>
              <a:buFont typeface="Arial" panose="020B0604020202020204" pitchFamily="34" charset="0"/>
              <a:buChar char="•"/>
              <a:defRPr/>
            </a:pPr>
            <a:endParaRPr lang="en-US" sz="1050" b="1">
              <a:solidFill>
                <a:prstClr val="black">
                  <a:lumMod val="65000"/>
                  <a:lumOff val="35000"/>
                </a:prstClr>
              </a:solidFill>
              <a:latin typeface="Helvetica LT Std" pitchFamily="2" charset="0"/>
            </a:endParaRPr>
          </a:p>
          <a:p>
            <a:pPr marL="361950" lvl="1" indent="-160655" defTabSz="135890">
              <a:spcAft>
                <a:spcPts val="340"/>
              </a:spcAft>
              <a:buFont typeface="Wingdings" panose="05000000000000000000" pitchFamily="2" charset="2"/>
              <a:buChar char="§"/>
              <a:defRPr/>
            </a:pPr>
            <a:r>
              <a:rPr lang="en-US" sz="1050" b="1">
                <a:solidFill>
                  <a:prstClr val="black">
                    <a:lumMod val="65000"/>
                    <a:lumOff val="35000"/>
                  </a:prstClr>
                </a:solidFill>
                <a:latin typeface="Helvetica LT Std" pitchFamily="2" charset="0"/>
              </a:rPr>
              <a:t>Informations complémentaires: </a:t>
            </a:r>
            <a:r>
              <a:rPr lang="en-US" sz="1050" b="1">
                <a:solidFill>
                  <a:prstClr val="black">
                    <a:lumMod val="65000"/>
                    <a:lumOff val="35000"/>
                  </a:prstClr>
                </a:solidFill>
                <a:latin typeface="Helvetica LT Std" pitchFamily="2" charset="0"/>
                <a:hlinkClick r:id="rId2"/>
              </a:rPr>
              <a:t>https://ipbes.net/national-regional-platforms-networks</a:t>
            </a:r>
            <a:r>
              <a:rPr lang="en-US" sz="1050" b="1">
                <a:solidFill>
                  <a:prstClr val="black">
                    <a:lumMod val="65000"/>
                    <a:lumOff val="35000"/>
                  </a:prstClr>
                </a:solidFill>
                <a:latin typeface="Helvetica LT Std" pitchFamily="2" charset="0"/>
              </a:rPr>
              <a:t> </a:t>
            </a:r>
            <a:endParaRPr lang="en-US" sz="1050" b="1">
              <a:solidFill>
                <a:prstClr val="black">
                  <a:lumMod val="65000"/>
                  <a:lumOff val="35000"/>
                </a:prstClr>
              </a:solidFill>
              <a:latin typeface="Helvetica LT Std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4631" y="1536872"/>
            <a:ext cx="3968850" cy="2427048"/>
          </a:xfrm>
          <a:prstGeom prst="rect">
            <a:avLst/>
          </a:prstGeom>
        </p:spPr>
      </p:pic>
      <p:sp>
        <p:nvSpPr>
          <p:cNvPr id="2" name="Title 1"/>
          <p:cNvSpPr txBox="1"/>
          <p:nvPr/>
        </p:nvSpPr>
        <p:spPr>
          <a:xfrm>
            <a:off x="186690" y="554355"/>
            <a:ext cx="7541260" cy="494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baseline="0">
                <a:solidFill>
                  <a:srgbClr val="41510D"/>
                </a:solidFill>
                <a:latin typeface="Arial" panose="020B0604020202020204"/>
                <a:ea typeface="+mj-ea"/>
                <a:cs typeface="Calibri (Headings)"/>
              </a:defRPr>
            </a:lvl1pPr>
          </a:lstStyle>
          <a:p>
            <a:pPr defTabSz="457200"/>
            <a:r>
              <a:rPr lang="en-US" sz="2200" dirty="0">
                <a:solidFill>
                  <a:srgbClr val="019E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Coordonner l’engagement </a:t>
            </a:r>
            <a:r>
              <a:rPr lang="en-US" sz="2200" dirty="0">
                <a:solidFill>
                  <a:srgbClr val="019EA7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national e</a:t>
            </a:r>
            <a:r>
              <a:rPr lang="en-US" sz="2200" dirty="0">
                <a:solidFill>
                  <a:srgbClr val="019E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la participation via des plateformes nationales (suite)</a:t>
            </a:r>
            <a:endParaRPr lang="en-US" sz="2200" dirty="0">
              <a:solidFill>
                <a:srgbClr val="019E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endParaRPr lang="en-US" sz="2200" dirty="0">
              <a:solidFill>
                <a:srgbClr val="019E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Bilde 5" descr="Et bilde som inneholder tekst, tegnefilm, skjermbilde, design&#10;&#10;Automatisk generert beskrivelse"/>
          <p:cNvPicPr>
            <a:picLocks noChangeAspect="1"/>
          </p:cNvPicPr>
          <p:nvPr/>
        </p:nvPicPr>
        <p:blipFill rotWithShape="1">
          <a:blip r:embed="rId1"/>
          <a:srcRect l="2204"/>
          <a:stretch>
            <a:fillRect/>
          </a:stretch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6" y="814710"/>
            <a:ext cx="2314383" cy="1086754"/>
          </a:xfrm>
          <a:prstGeom prst="rect">
            <a:avLst/>
          </a:prstGeom>
        </p:spPr>
      </p:pic>
      <p:sp>
        <p:nvSpPr>
          <p:cNvPr id="2" name="Title 1"/>
          <p:cNvSpPr txBox="1"/>
          <p:nvPr/>
        </p:nvSpPr>
        <p:spPr>
          <a:xfrm>
            <a:off x="1005386" y="3164702"/>
            <a:ext cx="2513641" cy="638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>
                <a:latin typeface="Helvetica LT Std" pitchFamily="2" charset="0"/>
              </a:rPr>
              <a:t>Thank you!</a:t>
            </a:r>
            <a:endParaRPr lang="en-US" sz="3000" b="1">
              <a:latin typeface="Helvetica LT Std" pitchFamily="2" charset="0"/>
            </a:endParaRPr>
          </a:p>
        </p:txBody>
      </p:sp>
      <p:sp>
        <p:nvSpPr>
          <p:cNvPr id="3" name="Title 1"/>
          <p:cNvSpPr txBox="1"/>
          <p:nvPr/>
        </p:nvSpPr>
        <p:spPr>
          <a:xfrm>
            <a:off x="5769436" y="2252726"/>
            <a:ext cx="2513641" cy="638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b="1">
                <a:latin typeface="Helvetica LT Std" pitchFamily="2" charset="0"/>
              </a:rPr>
              <a:t>¡Gracias!</a:t>
            </a:r>
            <a:endParaRPr lang="en-US" sz="3000" b="1">
              <a:latin typeface="Helvetica LT Std" pitchFamily="2" charset="0"/>
            </a:endParaRPr>
          </a:p>
        </p:txBody>
      </p:sp>
      <p:sp>
        <p:nvSpPr>
          <p:cNvPr id="7" name="Title 1"/>
          <p:cNvSpPr txBox="1"/>
          <p:nvPr/>
        </p:nvSpPr>
        <p:spPr>
          <a:xfrm>
            <a:off x="1629158" y="1988405"/>
            <a:ext cx="2513641" cy="638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b="1">
                <a:latin typeface="Helvetica LT Std" pitchFamily="2" charset="0"/>
              </a:rPr>
              <a:t>Merci !</a:t>
            </a:r>
            <a:endParaRPr lang="en-US" sz="3000" b="1">
              <a:latin typeface="Helvetica LT Std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08990" y="2252726"/>
            <a:ext cx="6898309" cy="638047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8080"/>
                </a:solidFill>
                <a:latin typeface="Helvetica LT Std" pitchFamily="2" charset="0"/>
              </a:rPr>
              <a:t>1. Qu’est-ce que l’IPBES ?</a:t>
            </a:r>
            <a:endParaRPr lang="en-US" sz="3600" b="1" dirty="0">
              <a:solidFill>
                <a:srgbClr val="008080"/>
              </a:solidFill>
              <a:latin typeface="Helvetica LT Std" pitchFamily="2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12eceb16ac_0_12"/>
          <p:cNvSpPr txBox="1"/>
          <p:nvPr/>
        </p:nvSpPr>
        <p:spPr>
          <a:xfrm>
            <a:off x="339143" y="310782"/>
            <a:ext cx="7066500" cy="712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115000"/>
              </a:lnSpc>
              <a:buClr>
                <a:srgbClr val="000000"/>
              </a:buClr>
              <a:defRPr/>
            </a:pPr>
            <a:r>
              <a:rPr lang="en-US" sz="3000" b="1" kern="0">
                <a:solidFill>
                  <a:srgbClr val="037473"/>
                </a:solidFill>
                <a:cs typeface="Arial" panose="020B0604020202020204"/>
                <a:sym typeface="Arial" panose="020B0604020202020204"/>
              </a:rPr>
              <a:t>Bienvenue à l'IPBES !</a:t>
            </a:r>
            <a:endParaRPr sz="1400" b="1"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9902" y="1302136"/>
            <a:ext cx="7952203" cy="284543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lvl="1" indent="-257175" defTabSz="457200" fontAlgn="base">
              <a:lnSpc>
                <a:spcPct val="120000"/>
              </a:lnSpc>
              <a:spcAft>
                <a:spcPts val="450"/>
              </a:spcAft>
              <a:buClr>
                <a:srgbClr val="5B5F55"/>
              </a:buClr>
              <a:buFont typeface="Wingdings" panose="05000000000000000000" pitchFamily="2" charset="2"/>
              <a:buChar char="§"/>
              <a:defRPr/>
            </a:pPr>
            <a:r>
              <a:rPr lang="en-US" altLang="ko-KR" sz="1600" dirty="0">
                <a:latin typeface="Helvetica LT Std"/>
                <a:ea typeface="Malgun Gothic" panose="020B0503020000020004" pitchFamily="34" charset="-127"/>
                <a:cs typeface="Arial" panose="020B0604020202020204"/>
              </a:rPr>
              <a:t>Plateforme intergouvernementale scientifique et politique sur la biodiversité et les services écosystémiques</a:t>
            </a:r>
            <a:endParaRPr lang="en-US" altLang="ko-KR" sz="1600" dirty="0">
              <a:latin typeface="Helvetica LT Std"/>
              <a:ea typeface="Malgun Gothic" panose="020B0503020000020004" pitchFamily="34" charset="-127"/>
              <a:cs typeface="Arial" panose="020B0604020202020204"/>
            </a:endParaRPr>
          </a:p>
          <a:p>
            <a:pPr marL="257175" lvl="1" indent="-257175" defTabSz="457200" fontAlgn="base">
              <a:lnSpc>
                <a:spcPct val="120000"/>
              </a:lnSpc>
              <a:spcAft>
                <a:spcPts val="450"/>
              </a:spcAft>
              <a:buClr>
                <a:srgbClr val="5B5F55"/>
              </a:buClr>
              <a:buFont typeface="Wingdings" panose="05000000000000000000" pitchFamily="2" charset="2"/>
              <a:buChar char="§"/>
              <a:defRPr/>
            </a:pPr>
            <a:r>
              <a:rPr lang="en-US" altLang="ko-KR" sz="1600" b="1" dirty="0">
                <a:solidFill>
                  <a:srgbClr val="009999"/>
                </a:solidFill>
                <a:latin typeface="Helvetica LT Std"/>
                <a:ea typeface="Malgun Gothic" panose="020B0503020000020004" pitchFamily="34" charset="-127"/>
                <a:cs typeface="Arial" panose="020B0604020202020204"/>
              </a:rPr>
              <a:t>Mission</a:t>
            </a:r>
            <a:r>
              <a:rPr lang="en-US" altLang="ko-KR" sz="1600" b="1" dirty="0">
                <a:solidFill>
                  <a:srgbClr val="5B5F55"/>
                </a:solidFill>
                <a:latin typeface="Helvetica LT Std"/>
                <a:ea typeface="Malgun Gothic" panose="020B0503020000020004" pitchFamily="34" charset="-127"/>
                <a:cs typeface="Arial" panose="020B0604020202020204"/>
              </a:rPr>
              <a:t>: </a:t>
            </a:r>
            <a:r>
              <a:rPr lang="en-US" altLang="ko-KR" sz="1600" dirty="0">
                <a:solidFill>
                  <a:schemeClr val="tx1"/>
                </a:solidFill>
                <a:latin typeface="Helvetica LT Std"/>
                <a:ea typeface="Malgun Gothic" panose="020B0503020000020004" pitchFamily="34" charset="-127"/>
                <a:cs typeface="Arial" panose="020B0604020202020204"/>
              </a:rPr>
              <a:t>Renforcer les bases des connaissances</a:t>
            </a:r>
            <a:r>
              <a:rPr lang="en-US" altLang="ko-KR" sz="1600" dirty="0">
                <a:solidFill>
                  <a:srgbClr val="5B5F55"/>
                </a:solidFill>
                <a:latin typeface="Helvetica LT Std"/>
                <a:ea typeface="Malgun Gothic" panose="020B0503020000020004" pitchFamily="34" charset="-127"/>
                <a:cs typeface="Arial" panose="020B0604020202020204"/>
              </a:rPr>
              <a:t> </a:t>
            </a:r>
            <a:r>
              <a:rPr lang="en-US" altLang="ko-KR" sz="1600" dirty="0">
                <a:solidFill>
                  <a:srgbClr val="00B050"/>
                </a:solidFill>
                <a:latin typeface="Helvetica LT Std"/>
                <a:ea typeface="Malgun Gothic" panose="020B0503020000020004" pitchFamily="34" charset="-127"/>
                <a:cs typeface="Arial" panose="020B0604020202020204"/>
              </a:rPr>
              <a:t>pour une meilleure politique grâce à la science,</a:t>
            </a:r>
            <a:r>
              <a:rPr lang="en-US" altLang="ko-KR" sz="1600" dirty="0">
                <a:solidFill>
                  <a:srgbClr val="5B5F55"/>
                </a:solidFill>
                <a:latin typeface="Helvetica LT Std"/>
                <a:ea typeface="Malgun Gothic" panose="020B0503020000020004" pitchFamily="34" charset="-127"/>
                <a:cs typeface="Arial" panose="020B0604020202020204"/>
              </a:rPr>
              <a:t> </a:t>
            </a:r>
            <a:r>
              <a:rPr lang="en-US" altLang="ko-KR" sz="1600" dirty="0">
                <a:solidFill>
                  <a:schemeClr val="tx1"/>
                </a:solidFill>
                <a:latin typeface="Helvetica LT Std"/>
                <a:ea typeface="Malgun Gothic" panose="020B0503020000020004" pitchFamily="34" charset="-127"/>
                <a:cs typeface="Arial" panose="020B0604020202020204"/>
              </a:rPr>
              <a:t>pour la conservation et l'utilisation durable de la biodiversité, le bien-être humain à long terme et le développement durable.</a:t>
            </a:r>
            <a:endParaRPr lang="en-US" altLang="ko-KR" sz="1600" dirty="0">
              <a:solidFill>
                <a:schemeClr val="tx1"/>
              </a:solidFill>
              <a:latin typeface="Helvetica LT Std"/>
              <a:ea typeface="Malgun Gothic" panose="020B0503020000020004" pitchFamily="34" charset="-127"/>
              <a:cs typeface="Arial" panose="020B0604020202020204"/>
            </a:endParaRPr>
          </a:p>
          <a:p>
            <a:pPr marL="257175" lvl="1" indent="-257175" defTabSz="457200" fontAlgn="base">
              <a:lnSpc>
                <a:spcPct val="120000"/>
              </a:lnSpc>
              <a:spcAft>
                <a:spcPts val="450"/>
              </a:spcAft>
              <a:buClr>
                <a:srgbClr val="5B5F55"/>
              </a:buClr>
              <a:buFont typeface="Wingdings" panose="05000000000000000000" pitchFamily="2" charset="2"/>
              <a:buChar char="§"/>
              <a:defRPr/>
            </a:pPr>
            <a:r>
              <a:rPr sz="1600" dirty="0">
                <a:solidFill>
                  <a:schemeClr val="tx1"/>
                </a:solidFill>
                <a:latin typeface="Helvetica LT Std"/>
                <a:ea typeface="Malgun Gothic" panose="020B0503020000020004" pitchFamily="34" charset="-127"/>
                <a:cs typeface="Arial" panose="020B0604020202020204"/>
              </a:rPr>
              <a:t>Créé en 2012 en tant qu'organisme intergouvernemental indépendant par 94 États par le biais d'une résolution</a:t>
            </a:r>
            <a:r>
              <a:rPr lang="en-GB" sz="1600" dirty="0">
                <a:solidFill>
                  <a:schemeClr val="tx1"/>
                </a:solidFill>
                <a:latin typeface="Helvetica LT Std"/>
                <a:ea typeface="Malgun Gothic" panose="020B0503020000020004" pitchFamily="34" charset="-127"/>
                <a:cs typeface="Arial" panose="020B0604020202020204"/>
              </a:rPr>
              <a:t> </a:t>
            </a:r>
            <a:r>
              <a:rPr lang="en-GB" sz="1200" dirty="0">
                <a:solidFill>
                  <a:schemeClr val="tx1"/>
                </a:solidFill>
                <a:latin typeface="Helvetica LT Std"/>
                <a:ea typeface="Malgun Gothic" panose="020B0503020000020004" pitchFamily="34" charset="-127"/>
                <a:cs typeface="Arial" panose="020B0604020202020204"/>
              </a:rPr>
              <a:t>(contrairement, par exemple, à la Convention sur la diversité biologique, qui est un traité)</a:t>
            </a:r>
            <a:endParaRPr lang="en-US" altLang="ko-KR" sz="1200" dirty="0">
              <a:solidFill>
                <a:schemeClr val="tx1"/>
              </a:solidFill>
              <a:latin typeface="Helvetica LT Std"/>
              <a:ea typeface="Malgun Gothic" panose="020B0503020000020004" pitchFamily="34" charset="-127"/>
              <a:cs typeface="Arial" panose="020B0604020202020204"/>
            </a:endParaRPr>
          </a:p>
          <a:p>
            <a:pPr marL="257175" lvl="1" indent="-257175" defTabSz="457200" fontAlgn="base">
              <a:lnSpc>
                <a:spcPct val="120000"/>
              </a:lnSpc>
              <a:spcAft>
                <a:spcPts val="450"/>
              </a:spcAft>
              <a:buClr>
                <a:srgbClr val="5B5F55"/>
              </a:buClr>
              <a:buFont typeface="Wingdings" panose="05000000000000000000" pitchFamily="2" charset="2"/>
              <a:buChar char="§"/>
              <a:defRPr/>
            </a:pPr>
            <a:r>
              <a:rPr lang="en-US" altLang="ko-KR" sz="1600" dirty="0">
                <a:solidFill>
                  <a:schemeClr val="tx1"/>
                </a:solidFill>
                <a:latin typeface="Helvetica LT Std"/>
                <a:ea typeface="Malgun Gothic" panose="020B0503020000020004" pitchFamily="34" charset="-127"/>
                <a:cs typeface="Arial" panose="020B0604020202020204"/>
              </a:rPr>
              <a:t>2024:</a:t>
            </a:r>
            <a:r>
              <a:rPr lang="en-US" altLang="ko-KR" sz="1600" dirty="0">
                <a:solidFill>
                  <a:srgbClr val="5B5F55"/>
                </a:solidFill>
                <a:latin typeface="Helvetica LT Std"/>
                <a:ea typeface="Malgun Gothic" panose="020B0503020000020004" pitchFamily="34" charset="-127"/>
                <a:cs typeface="Arial" panose="020B0604020202020204"/>
              </a:rPr>
              <a:t> </a:t>
            </a:r>
            <a:r>
              <a:rPr lang="en-US" altLang="ko-KR" sz="1600" b="1" dirty="0">
                <a:solidFill>
                  <a:srgbClr val="006666"/>
                </a:solidFill>
                <a:latin typeface="Helvetica LT Std"/>
                <a:ea typeface="Malgun Gothic" panose="020B0503020000020004" pitchFamily="34" charset="-127"/>
                <a:cs typeface="Arial" panose="020B0604020202020204"/>
              </a:rPr>
              <a:t>146 États </a:t>
            </a:r>
            <a:r>
              <a:rPr lang="en-US" altLang="ko-KR" sz="1600" dirty="0">
                <a:solidFill>
                  <a:schemeClr val="tx1"/>
                </a:solidFill>
                <a:latin typeface="Helvetica LT Std"/>
                <a:ea typeface="Malgun Gothic" panose="020B0503020000020004" pitchFamily="34" charset="-127"/>
                <a:cs typeface="Arial" panose="020B0604020202020204"/>
              </a:rPr>
              <a:t>sont membres de l’IPBES</a:t>
            </a:r>
            <a:endParaRPr lang="en-US" altLang="ko-KR" sz="1600" dirty="0">
              <a:solidFill>
                <a:schemeClr val="tx1"/>
              </a:solidFill>
              <a:latin typeface="Helvetica LT Std"/>
              <a:ea typeface="Malgun Gothic" panose="020B0503020000020004" pitchFamily="34" charset="-127"/>
              <a:cs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0661" y="3597874"/>
            <a:ext cx="3714950" cy="15168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6986" y="4658752"/>
            <a:ext cx="3193676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350">
                <a:solidFill>
                  <a:srgbClr val="5B5F55"/>
                </a:solidFill>
                <a:latin typeface="Helvetica LT Std"/>
                <a:ea typeface="Malgun Gothic" panose="020B0503020000020004" pitchFamily="34" charset="-127"/>
                <a:cs typeface="Arial" panose="020B0604020202020204"/>
              </a:rPr>
              <a:t>Secrétariat hébergé par l'Allemagne à Bonn</a:t>
            </a:r>
            <a:endParaRPr lang="en-US" altLang="ko-KR" sz="1350">
              <a:solidFill>
                <a:srgbClr val="5B5F55"/>
              </a:solidFill>
              <a:latin typeface="Helvetica LT Std"/>
              <a:ea typeface="Malgun Gothic" panose="020B0503020000020004" pitchFamily="34" charset="-127"/>
              <a:cs typeface="Arial" panose="020B0604020202020204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573764" y="1524000"/>
            <a:ext cx="3570236" cy="2487170"/>
            <a:chOff x="5573764" y="1524000"/>
            <a:chExt cx="3570236" cy="248717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5573764" y="1811530"/>
              <a:ext cx="3570236" cy="219964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679440" y="1524000"/>
              <a:ext cx="477520" cy="497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0" name="Google Shape;430;p37"/>
          <p:cNvSpPr txBox="1"/>
          <p:nvPr/>
        </p:nvSpPr>
        <p:spPr>
          <a:xfrm>
            <a:off x="457200" y="4674485"/>
            <a:ext cx="380571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E4E7E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#InvasiveAlienSpecies Assessment</a:t>
            </a:r>
            <a:endParaRPr lang="en-US" sz="1600" b="1">
              <a:solidFill>
                <a:srgbClr val="E4E7E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Google Shape;432;p37"/>
          <p:cNvSpPr txBox="1"/>
          <p:nvPr/>
        </p:nvSpPr>
        <p:spPr>
          <a:xfrm>
            <a:off x="62230" y="818515"/>
            <a:ext cx="5743575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>
              <a:spcBef>
                <a:spcPts val="545"/>
              </a:spcBef>
              <a:buClrTx/>
              <a:tabLst>
                <a:tab pos="354965" algn="l"/>
                <a:tab pos="355600" algn="l"/>
              </a:tabLst>
              <a:defRPr/>
            </a:pPr>
            <a:r>
              <a:rPr lang="en-US" sz="1600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La </a:t>
            </a:r>
            <a:r>
              <a:rPr lang="en-US" sz="1600" b="1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plénière</a:t>
            </a:r>
            <a:r>
              <a:rPr lang="en-US" sz="16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, </a:t>
            </a:r>
            <a:r>
              <a:rPr lang="en-US" sz="1600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l’organe</a:t>
            </a:r>
            <a:r>
              <a:rPr lang="en-US" sz="16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</a:t>
            </a:r>
            <a:r>
              <a:rPr lang="en-US" sz="1600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directeur</a:t>
            </a:r>
            <a:r>
              <a:rPr lang="en-US" sz="16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de </a:t>
            </a:r>
            <a:r>
              <a:rPr lang="en-US" sz="1600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l’IPBES</a:t>
            </a:r>
            <a:r>
              <a:rPr lang="en-US" sz="16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</a:t>
            </a:r>
            <a:r>
              <a:rPr lang="en-US" sz="1600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et </a:t>
            </a:r>
            <a:r>
              <a:rPr lang="en-US" sz="1600" b="1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ses</a:t>
            </a:r>
            <a:r>
              <a:rPr lang="en-US" sz="1600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</a:t>
            </a:r>
            <a:r>
              <a:rPr lang="en-US" sz="1600" b="1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observateurs</a:t>
            </a:r>
            <a:r>
              <a:rPr lang="en-US" sz="1600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.</a:t>
            </a:r>
            <a:endParaRPr lang="en-US" sz="1600" b="1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</a:endParaRPr>
          </a:p>
          <a:p>
            <a:pPr marL="12700">
              <a:spcBef>
                <a:spcPts val="545"/>
              </a:spcBef>
              <a:buClrTx/>
              <a:tabLst>
                <a:tab pos="354965" algn="l"/>
                <a:tab pos="355600" algn="l"/>
              </a:tabLst>
              <a:defRPr/>
            </a:pPr>
            <a:endParaRPr lang="en-US" sz="16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</a:endParaRPr>
          </a:p>
          <a:p>
            <a:pPr marL="12700" marR="0" lvl="0" algn="l" defTabSz="914400" rtl="0" eaLnBrk="1" fontAlgn="auto" latinLnBrk="0" hangingPunct="1">
              <a:lnSpc>
                <a:spcPct val="100000"/>
              </a:lnSpc>
              <a:spcBef>
                <a:spcPts val="470"/>
              </a:spcBef>
              <a:spcAft>
                <a:spcPts val="0"/>
              </a:spcAft>
              <a:buClrTx/>
              <a:buSzTx/>
              <a:tabLst>
                <a:tab pos="354965" algn="l"/>
                <a:tab pos="355600" algn="l"/>
              </a:tabLst>
              <a:defRPr/>
            </a:pPr>
            <a:r>
              <a:rPr lang="en-US" sz="1600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Un</a:t>
            </a:r>
            <a:r>
              <a:rPr lang="en-US" sz="16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</a:t>
            </a:r>
            <a:r>
              <a:rPr lang="en-US" sz="1600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bureau et un </a:t>
            </a:r>
            <a:r>
              <a:rPr lang="en-US" sz="1600" b="1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groupe</a:t>
            </a:r>
            <a:r>
              <a:rPr lang="en-US" sz="1600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</a:t>
            </a:r>
            <a:r>
              <a:rPr lang="en-US" sz="1600" b="1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d’experts</a:t>
            </a:r>
            <a:r>
              <a:rPr lang="en-US" sz="1600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</a:t>
            </a:r>
            <a:r>
              <a:rPr lang="en-US" sz="1600" b="1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multidisciplinaire</a:t>
            </a:r>
            <a:r>
              <a:rPr lang="en-US" sz="16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, qui </a:t>
            </a:r>
            <a:r>
              <a:rPr lang="en-US" sz="1600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supervisent</a:t>
            </a:r>
            <a:r>
              <a:rPr lang="en-US" sz="16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les </a:t>
            </a:r>
            <a:r>
              <a:rPr lang="en-US" sz="1600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fonctions</a:t>
            </a:r>
            <a:r>
              <a:rPr lang="en-US" sz="16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</a:t>
            </a:r>
            <a:r>
              <a:rPr lang="en-US" sz="1600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administratives</a:t>
            </a:r>
            <a:r>
              <a:rPr lang="en-US" sz="16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et </a:t>
            </a:r>
            <a:r>
              <a:rPr lang="en-US" sz="1600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scientifiques</a:t>
            </a:r>
            <a:r>
              <a:rPr lang="en-US" sz="16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de </a:t>
            </a:r>
            <a:r>
              <a:rPr lang="en-US" sz="1600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l’IPBES</a:t>
            </a:r>
            <a:r>
              <a:rPr lang="en-US" sz="16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.</a:t>
            </a:r>
            <a:endParaRPr lang="en-US" sz="16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</a:endParaRPr>
          </a:p>
          <a:p>
            <a:pPr marL="12700" marR="0" lvl="0" algn="l" defTabSz="914400" rtl="0" eaLnBrk="1" fontAlgn="auto" latinLnBrk="0" hangingPunct="1">
              <a:lnSpc>
                <a:spcPct val="100000"/>
              </a:lnSpc>
              <a:spcBef>
                <a:spcPts val="470"/>
              </a:spcBef>
              <a:spcAft>
                <a:spcPts val="0"/>
              </a:spcAft>
              <a:buClrTx/>
              <a:buSzTx/>
              <a:tabLst>
                <a:tab pos="354965" algn="l"/>
                <a:tab pos="355600" algn="l"/>
              </a:tabLst>
              <a:defRPr/>
            </a:pPr>
            <a:endParaRPr lang="en-US" sz="16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</a:endParaRPr>
          </a:p>
          <a:p>
            <a:pPr marL="12700" marR="0" lvl="0" algn="l" defTabSz="914400" rtl="0" eaLnBrk="1" fontAlgn="auto" latinLnBrk="0" hangingPunct="1">
              <a:lnSpc>
                <a:spcPct val="100000"/>
              </a:lnSpc>
              <a:spcBef>
                <a:spcPts val="470"/>
              </a:spcBef>
              <a:spcAft>
                <a:spcPts val="0"/>
              </a:spcAft>
              <a:buClrTx/>
              <a:buSzTx/>
              <a:tabLst>
                <a:tab pos="354965" algn="l"/>
                <a:tab pos="355600" algn="l"/>
              </a:tabLst>
              <a:defRPr/>
            </a:pPr>
            <a:r>
              <a:rPr lang="en-US" sz="1600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Des </a:t>
            </a:r>
            <a:r>
              <a:rPr lang="en-US" sz="1600" b="1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groupes</a:t>
            </a:r>
            <a:r>
              <a:rPr lang="en-US" sz="1600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</a:t>
            </a:r>
            <a:r>
              <a:rPr lang="en-US" sz="1600" b="1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d’experts</a:t>
            </a:r>
            <a:r>
              <a:rPr lang="en-US" sz="1600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et </a:t>
            </a:r>
            <a:r>
              <a:rPr lang="en-US" sz="1600" b="1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groupes</a:t>
            </a:r>
            <a:r>
              <a:rPr lang="en-US" sz="1600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de travail</a:t>
            </a:r>
            <a:r>
              <a:rPr lang="en-US" sz="16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, </a:t>
            </a:r>
            <a:r>
              <a:rPr lang="en-US" sz="1600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composés</a:t>
            </a:r>
            <a:r>
              <a:rPr lang="en-US" sz="16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</a:t>
            </a:r>
            <a:r>
              <a:rPr lang="en-US" sz="1600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d’une</a:t>
            </a:r>
            <a:r>
              <a:rPr lang="en-US" sz="16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</a:t>
            </a:r>
            <a:r>
              <a:rPr lang="en-US" sz="1600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sélection</a:t>
            </a:r>
            <a:r>
              <a:rPr lang="en-US" sz="16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de </a:t>
            </a:r>
            <a:r>
              <a:rPr lang="en-US" sz="1600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scientifiques</a:t>
            </a:r>
            <a:r>
              <a:rPr lang="en-US" sz="16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et de </a:t>
            </a:r>
            <a:r>
              <a:rPr lang="en-US" sz="1600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détenteurs</a:t>
            </a:r>
            <a:r>
              <a:rPr lang="en-US" sz="16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de savoir </a:t>
            </a:r>
            <a:r>
              <a:rPr lang="en-US" sz="1600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réalisant</a:t>
            </a:r>
            <a:r>
              <a:rPr lang="en-US" sz="16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les </a:t>
            </a:r>
            <a:r>
              <a:rPr lang="en-US" sz="1600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évaluations</a:t>
            </a:r>
            <a:r>
              <a:rPr lang="en-US" sz="16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de </a:t>
            </a:r>
            <a:r>
              <a:rPr lang="en-US" sz="1600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l’IPBES</a:t>
            </a:r>
            <a:r>
              <a:rPr lang="en-US" sz="16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et </a:t>
            </a:r>
            <a:r>
              <a:rPr lang="en-US" sz="1600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d’autres</a:t>
            </a:r>
            <a:r>
              <a:rPr lang="en-US" sz="16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</a:t>
            </a:r>
            <a:r>
              <a:rPr lang="en-US" sz="1600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livrables</a:t>
            </a:r>
            <a:r>
              <a:rPr lang="en-US" sz="16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.</a:t>
            </a:r>
            <a:endParaRPr lang="en-US" sz="16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</a:endParaRPr>
          </a:p>
          <a:p>
            <a:pPr marL="12700" marR="0" lvl="0" algn="l" defTabSz="914400" rtl="0" eaLnBrk="1" fontAlgn="auto" latinLnBrk="0" hangingPunct="1">
              <a:lnSpc>
                <a:spcPct val="100000"/>
              </a:lnSpc>
              <a:spcBef>
                <a:spcPts val="470"/>
              </a:spcBef>
              <a:spcAft>
                <a:spcPts val="0"/>
              </a:spcAft>
              <a:buClrTx/>
              <a:buSzTx/>
              <a:tabLst>
                <a:tab pos="354965" algn="l"/>
                <a:tab pos="355600" algn="l"/>
              </a:tabLst>
              <a:defRPr/>
            </a:pPr>
            <a:endParaRPr lang="en-US" sz="16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</a:endParaRPr>
          </a:p>
          <a:p>
            <a:pPr marL="12700" marR="0" lvl="0" algn="l" defTabSz="914400" rtl="0" eaLnBrk="1" fontAlgn="auto" latinLnBrk="0" hangingPunct="1">
              <a:lnSpc>
                <a:spcPct val="100000"/>
              </a:lnSpc>
              <a:spcBef>
                <a:spcPts val="470"/>
              </a:spcBef>
              <a:spcAft>
                <a:spcPts val="0"/>
              </a:spcAft>
              <a:buClrTx/>
              <a:buSzTx/>
              <a:tabLst>
                <a:tab pos="354965" algn="l"/>
                <a:tab pos="355600" algn="l"/>
              </a:tabLst>
              <a:defRPr/>
            </a:pPr>
            <a:r>
              <a:rPr lang="en-US" sz="1600" b="1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Secrétariat</a:t>
            </a:r>
            <a:r>
              <a:rPr lang="en-US" sz="1600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(y </a:t>
            </a:r>
            <a:r>
              <a:rPr lang="en-US" sz="1600" b="1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compris</a:t>
            </a:r>
            <a:r>
              <a:rPr lang="en-US" sz="1600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les </a:t>
            </a:r>
            <a:r>
              <a:rPr lang="en-US" sz="1600" b="1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groupes</a:t>
            </a:r>
            <a:r>
              <a:rPr lang="en-US" sz="1600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d’appui technique)</a:t>
            </a:r>
            <a:r>
              <a:rPr lang="en-US" sz="16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, qui met </a:t>
            </a:r>
            <a:r>
              <a:rPr lang="en-US" sz="1600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en</a:t>
            </a:r>
            <a:r>
              <a:rPr lang="en-US" sz="16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oeuvre le </a:t>
            </a:r>
            <a:r>
              <a:rPr lang="en-US" sz="1600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programme</a:t>
            </a:r>
            <a:r>
              <a:rPr lang="en-US" sz="16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de travail et </a:t>
            </a:r>
            <a:r>
              <a:rPr lang="en-US" sz="1600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soutient</a:t>
            </a:r>
            <a:r>
              <a:rPr lang="en-US" sz="16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les </a:t>
            </a:r>
            <a:r>
              <a:rPr lang="en-US" sz="1600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autres</a:t>
            </a:r>
            <a:r>
              <a:rPr lang="en-US" sz="16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</a:t>
            </a:r>
            <a:r>
              <a:rPr lang="en-US" sz="1600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entités</a:t>
            </a:r>
            <a:r>
              <a:rPr lang="en-US" sz="16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.</a:t>
            </a:r>
            <a:endParaRPr sz="1600" dirty="0"/>
          </a:p>
        </p:txBody>
      </p:sp>
      <p:sp>
        <p:nvSpPr>
          <p:cNvPr id="4" name="Google Shape;429;p37"/>
          <p:cNvSpPr txBox="1"/>
          <p:nvPr/>
        </p:nvSpPr>
        <p:spPr>
          <a:xfrm>
            <a:off x="62212" y="184132"/>
            <a:ext cx="8046923" cy="569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C71617"/>
              </a:buClr>
              <a:buSzPts val="2500"/>
              <a:buFont typeface="Helvetica Neue" panose="020B0604020202020204"/>
              <a:buNone/>
            </a:pPr>
            <a:r>
              <a:rPr lang="en-US" sz="1800" b="1" i="0" dirty="0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Comment IPBES </a:t>
            </a:r>
            <a:r>
              <a:rPr lang="en-US" sz="1800" b="1" i="0" dirty="0" err="1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est-elle</a:t>
            </a:r>
            <a:r>
              <a:rPr lang="en-US" sz="1800" b="1" i="0" dirty="0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US" sz="1800" b="1" i="0" dirty="0" err="1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structurée</a:t>
            </a:r>
            <a:r>
              <a:rPr lang="en-US" sz="1800" b="1" i="0" dirty="0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? </a:t>
            </a:r>
            <a:endParaRPr sz="800" b="1" i="0" dirty="0">
              <a:solidFill>
                <a:srgbClr val="C71617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304800" y="657990"/>
            <a:ext cx="8534400" cy="37097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baseline="0">
                <a:solidFill>
                  <a:srgbClr val="41510D"/>
                </a:solidFill>
                <a:latin typeface="Arial" panose="020B0604020202020204"/>
                <a:ea typeface="+mj-ea"/>
                <a:cs typeface="Calibri (Headings)"/>
              </a:defRPr>
            </a:lvl1pPr>
          </a:lstStyle>
          <a:p>
            <a:pPr algn="ctr" defTabSz="342900"/>
            <a:r>
              <a:rPr lang="en-US">
                <a:solidFill>
                  <a:srgbClr val="037473"/>
                </a:solidFill>
                <a:latin typeface="+mn-lt"/>
              </a:rPr>
              <a:t>Le cadre conceptuel de l’IPBES</a:t>
            </a:r>
            <a:endParaRPr lang="en-US">
              <a:solidFill>
                <a:srgbClr val="037473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" y="1082040"/>
            <a:ext cx="5235575" cy="3911600"/>
          </a:xfrm>
          <a:prstGeom prst="rect">
            <a:avLst/>
          </a:prstGeom>
        </p:spPr>
      </p:pic>
      <p:sp>
        <p:nvSpPr>
          <p:cNvPr id="5" name="TekstSylinder 89"/>
          <p:cNvSpPr txBox="1"/>
          <p:nvPr/>
        </p:nvSpPr>
        <p:spPr>
          <a:xfrm>
            <a:off x="5663312" y="4693042"/>
            <a:ext cx="2264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Díaz et al., 2015</a:t>
            </a:r>
            <a:endParaRPr kumimoji="0" lang="nb-NO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32000" y="1323109"/>
            <a:ext cx="3232800" cy="1676400"/>
          </a:xfrm>
          <a:prstGeom prst="rect">
            <a:avLst/>
          </a:prstGeom>
          <a:noFill/>
          <a:ln w="3175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GB" sz="1400" b="1"/>
              <a:t>Place les </a:t>
            </a:r>
            <a:r>
              <a:rPr lang="en-US" altLang="en-GB" sz="1400" b="1"/>
              <a:t>moteurs (</a:t>
            </a:r>
            <a:r>
              <a:rPr lang="en-GB" sz="1400" b="1"/>
              <a:t>facteurs indirects au centre</a:t>
            </a:r>
            <a:r>
              <a:rPr lang="en-US" altLang="en-GB" sz="1400" b="1"/>
              <a:t>)</a:t>
            </a:r>
            <a:endParaRPr lang="en-GB" sz="1400" b="1"/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GB" sz="1400" b="1"/>
              <a:t>Favorise une approche intégrée pour les travaux de l’IPBES</a:t>
            </a:r>
            <a:endParaRPr lang="en-GB" sz="1400" b="1"/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GB" sz="1400" b="1"/>
              <a:t>Montre que l'IPBES fonctionne avec différents systèmes de connaissances</a:t>
            </a:r>
            <a:endParaRPr lang="en-GB" sz="1400" b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907165" y="2883543"/>
            <a:ext cx="2169935" cy="1407333"/>
          </a:xfrm>
          <a:prstGeom prst="rect">
            <a:avLst/>
          </a:prstGeom>
          <a:solidFill>
            <a:schemeClr val="bg1">
              <a:lumMod val="95000"/>
              <a:alpha val="5019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257175">
              <a:defRPr/>
            </a:pPr>
            <a:endParaRPr lang="en-US" sz="101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80936" y="1362218"/>
            <a:ext cx="2678785" cy="1407333"/>
          </a:xfrm>
          <a:prstGeom prst="rect">
            <a:avLst/>
          </a:prstGeom>
          <a:solidFill>
            <a:schemeClr val="bg1">
              <a:lumMod val="95000"/>
              <a:alpha val="5019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257175">
              <a:defRPr/>
            </a:pPr>
            <a:endParaRPr lang="en-US" sz="1015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6974" y="1351471"/>
            <a:ext cx="6282788" cy="3707507"/>
            <a:chOff x="1927256" y="1441069"/>
            <a:chExt cx="5073712" cy="2781696"/>
          </a:xfrm>
        </p:grpSpPr>
        <p:grpSp>
          <p:nvGrpSpPr>
            <p:cNvPr id="64" name="Group 63"/>
            <p:cNvGrpSpPr/>
            <p:nvPr/>
          </p:nvGrpSpPr>
          <p:grpSpPr>
            <a:xfrm>
              <a:off x="1927256" y="1441069"/>
              <a:ext cx="2571421" cy="1048873"/>
              <a:chOff x="-79075" y="1521243"/>
              <a:chExt cx="4974468" cy="1855408"/>
            </a:xfrm>
          </p:grpSpPr>
          <p:sp>
            <p:nvSpPr>
              <p:cNvPr id="65" name="Rectangle 64"/>
              <p:cNvSpPr/>
              <p:nvPr/>
            </p:nvSpPr>
            <p:spPr>
              <a:xfrm>
                <a:off x="37455" y="1530212"/>
                <a:ext cx="4857938" cy="184643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257175">
                  <a:defRPr/>
                </a:pPr>
                <a:endParaRPr lang="en-US" sz="1015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66" name="Picture 2" descr="Image result for ipbes pollination assessment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764790" y="1607474"/>
                <a:ext cx="1314486" cy="1689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-79075" y="1521243"/>
                <a:ext cx="1105622" cy="377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257175">
                  <a:defRPr/>
                </a:pPr>
                <a:r>
                  <a:rPr lang="en-US" sz="1400" b="1">
                    <a:solidFill>
                      <a:srgbClr val="03747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2016</a:t>
                </a:r>
                <a:endParaRPr lang="en-US" sz="1400" b="1">
                  <a:solidFill>
                    <a:srgbClr val="03747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1945650" y="2572915"/>
              <a:ext cx="2553553" cy="1649850"/>
              <a:chOff x="713157" y="3522829"/>
              <a:chExt cx="4977986" cy="3335171"/>
            </a:xfrm>
          </p:grpSpPr>
          <p:sp>
            <p:nvSpPr>
              <p:cNvPr id="69" name="Rectangle 68"/>
              <p:cNvSpPr/>
              <p:nvPr/>
            </p:nvSpPr>
            <p:spPr>
              <a:xfrm>
                <a:off x="833205" y="3522829"/>
                <a:ext cx="4857938" cy="3320336"/>
              </a:xfrm>
              <a:prstGeom prst="rect">
                <a:avLst/>
              </a:prstGeom>
              <a:solidFill>
                <a:schemeClr val="bg1">
                  <a:lumMod val="95000"/>
                  <a:alpha val="50196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257175">
                  <a:defRPr/>
                </a:pPr>
                <a:endParaRPr lang="en-US" sz="1015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1488205" y="3558505"/>
                <a:ext cx="2807539" cy="3299495"/>
                <a:chOff x="69885" y="1280836"/>
                <a:chExt cx="4500041" cy="5333774"/>
              </a:xfrm>
            </p:grpSpPr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>
                <a:blip r:embed="rId3" cstate="hqprint"/>
                <a:stretch>
                  <a:fillRect/>
                </a:stretch>
              </p:blipFill>
              <p:spPr>
                <a:xfrm>
                  <a:off x="69885" y="1280836"/>
                  <a:ext cx="2230436" cy="2615962"/>
                </a:xfrm>
                <a:prstGeom prst="rect">
                  <a:avLst/>
                </a:prstGeom>
              </p:spPr>
            </p:pic>
            <p:pic>
              <p:nvPicPr>
                <p:cNvPr id="74" name="Picture 73"/>
                <p:cNvPicPr>
                  <a:picLocks noChangeAspect="1"/>
                </p:cNvPicPr>
                <p:nvPr/>
              </p:nvPicPr>
              <p:blipFill>
                <a:blip r:embed="rId4" cstate="hqprint"/>
                <a:stretch>
                  <a:fillRect/>
                </a:stretch>
              </p:blipFill>
              <p:spPr>
                <a:xfrm>
                  <a:off x="69885" y="4000730"/>
                  <a:ext cx="2211938" cy="2613880"/>
                </a:xfrm>
                <a:prstGeom prst="rect">
                  <a:avLst/>
                </a:prstGeom>
              </p:spPr>
            </p:pic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355977" y="3998648"/>
                  <a:ext cx="2213949" cy="2615962"/>
                </a:xfrm>
                <a:prstGeom prst="rect">
                  <a:avLst/>
                </a:prstGeom>
              </p:spPr>
            </p:pic>
            <p:pic>
              <p:nvPicPr>
                <p:cNvPr id="76" name="Picture 75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355977" y="1280836"/>
                  <a:ext cx="2207694" cy="2615962"/>
                </a:xfrm>
                <a:prstGeom prst="rect">
                  <a:avLst/>
                </a:prstGeom>
              </p:spPr>
            </p:pic>
          </p:grpSp>
          <p:pic>
            <p:nvPicPr>
              <p:cNvPr id="71" name="Picture 70"/>
              <p:cNvPicPr>
                <a:picLocks noChangeAspect="1"/>
              </p:cNvPicPr>
              <p:nvPr/>
            </p:nvPicPr>
            <p:blipFill>
              <a:blip r:embed="rId7" cstate="hqprint"/>
              <a:stretch>
                <a:fillRect/>
              </a:stretch>
            </p:blipFill>
            <p:spPr>
              <a:xfrm>
                <a:off x="4382917" y="3558505"/>
                <a:ext cx="1239829" cy="1622529"/>
              </a:xfrm>
              <a:prstGeom prst="rect">
                <a:avLst/>
              </a:prstGeom>
            </p:spPr>
          </p:pic>
          <p:sp>
            <p:nvSpPr>
              <p:cNvPr id="72" name="TextBox 71"/>
              <p:cNvSpPr txBox="1"/>
              <p:nvPr/>
            </p:nvSpPr>
            <p:spPr>
              <a:xfrm>
                <a:off x="713157" y="3543669"/>
                <a:ext cx="926099" cy="4318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257175">
                  <a:defRPr/>
                </a:pPr>
                <a:r>
                  <a:rPr lang="en-US" sz="1400" b="1">
                    <a:solidFill>
                      <a:srgbClr val="03747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2018</a:t>
                </a:r>
                <a:endParaRPr lang="en-US" sz="1400" b="1">
                  <a:solidFill>
                    <a:srgbClr val="03747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4776116" y="1488908"/>
              <a:ext cx="1098903" cy="950447"/>
              <a:chOff x="4969151" y="1521243"/>
              <a:chExt cx="3482395" cy="2995711"/>
            </a:xfrm>
          </p:grpSpPr>
          <p:sp>
            <p:nvSpPr>
              <p:cNvPr id="78" name="Rectangle 77"/>
              <p:cNvSpPr/>
              <p:nvPr/>
            </p:nvSpPr>
            <p:spPr>
              <a:xfrm>
                <a:off x="4969151" y="1521243"/>
                <a:ext cx="1375908" cy="6733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257175">
                  <a:defRPr/>
                </a:pPr>
                <a:r>
                  <a:rPr lang="en-US" sz="1400" b="1">
                    <a:solidFill>
                      <a:srgbClr val="03747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  <a:endParaRPr lang="en-US" sz="1400" b="1">
                  <a:solidFill>
                    <a:srgbClr val="03747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65432" y="1530212"/>
                <a:ext cx="2186114" cy="2986742"/>
              </a:xfrm>
              <a:prstGeom prst="rect">
                <a:avLst/>
              </a:prstGeom>
              <a:ln w="3175">
                <a:solidFill>
                  <a:schemeClr val="accent5">
                    <a:lumMod val="50000"/>
                  </a:schemeClr>
                </a:solidFill>
              </a:ln>
            </p:spPr>
          </p:pic>
        </p:grpSp>
        <p:grpSp>
          <p:nvGrpSpPr>
            <p:cNvPr id="80" name="Group 79"/>
            <p:cNvGrpSpPr/>
            <p:nvPr/>
          </p:nvGrpSpPr>
          <p:grpSpPr>
            <a:xfrm>
              <a:off x="4776114" y="2572780"/>
              <a:ext cx="2224854" cy="1055904"/>
              <a:chOff x="713157" y="3522829"/>
              <a:chExt cx="4337209" cy="2134510"/>
            </a:xfrm>
          </p:grpSpPr>
          <p:sp>
            <p:nvSpPr>
              <p:cNvPr id="81" name="Rectangle 80"/>
              <p:cNvSpPr/>
              <p:nvPr/>
            </p:nvSpPr>
            <p:spPr>
              <a:xfrm>
                <a:off x="833205" y="3522829"/>
                <a:ext cx="4217161" cy="2134510"/>
              </a:xfrm>
              <a:prstGeom prst="rect">
                <a:avLst/>
              </a:prstGeom>
              <a:solidFill>
                <a:schemeClr val="bg1">
                  <a:lumMod val="95000"/>
                  <a:alpha val="50196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257175">
                  <a:defRPr/>
                </a:pPr>
                <a:endParaRPr lang="en-US" sz="1015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713157" y="3543669"/>
                <a:ext cx="1250895" cy="4318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257175">
                  <a:defRPr/>
                </a:pPr>
                <a:r>
                  <a:rPr lang="en-US" sz="1400" b="1">
                    <a:solidFill>
                      <a:srgbClr val="03747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2022</a:t>
                </a:r>
                <a:endParaRPr lang="en-US" sz="1400" b="1">
                  <a:solidFill>
                    <a:srgbClr val="03747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86188" y="2583911"/>
              <a:ext cx="706526" cy="1000390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90660" y="2571750"/>
              <a:ext cx="715114" cy="1012550"/>
            </a:xfrm>
            <a:prstGeom prst="rect">
              <a:avLst/>
            </a:prstGeom>
          </p:spPr>
        </p:pic>
        <p:pic>
          <p:nvPicPr>
            <p:cNvPr id="85" name="Picture 84" descr="A picture containing website&#10;&#10;Description automatically generated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127513" y="1473478"/>
              <a:ext cx="686622" cy="97221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68852" y="288652"/>
            <a:ext cx="8895192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>
              <a:defRPr/>
            </a:pPr>
            <a:r>
              <a:rPr lang="en-US" sz="2400" b="1">
                <a:solidFill>
                  <a:srgbClr val="008080"/>
                </a:solidFill>
                <a:latin typeface="Arial Bold" panose="020B0604020202020204" charset="0"/>
                <a:cs typeface="Arial Bold" panose="020B0604020202020204" charset="0"/>
              </a:rPr>
              <a:t>Le premier programme de travail de l'IPBES :</a:t>
            </a:r>
            <a:endParaRPr lang="en-US" sz="2400" b="1">
              <a:solidFill>
                <a:srgbClr val="008080"/>
              </a:solidFill>
              <a:latin typeface="Arial Bold" panose="020B0604020202020204" charset="0"/>
              <a:cs typeface="Arial Bold" panose="020B0604020202020204" charset="0"/>
            </a:endParaRPr>
          </a:p>
          <a:p>
            <a:pPr defTabSz="342900">
              <a:defRPr/>
            </a:pPr>
            <a:r>
              <a:rPr lang="en-US" sz="2400" b="1">
                <a:solidFill>
                  <a:srgbClr val="008080"/>
                </a:solidFill>
                <a:latin typeface="Arial Bold" panose="020B0604020202020204" charset="0"/>
                <a:cs typeface="Arial Bold" panose="020B0604020202020204" charset="0"/>
              </a:rPr>
              <a:t>Établir la base de connaissances pour la prise de décision</a:t>
            </a:r>
            <a:endParaRPr lang="en-US" sz="2400" b="1">
              <a:solidFill>
                <a:srgbClr val="008080"/>
              </a:solidFill>
              <a:latin typeface="Arial Bold" panose="020B0604020202020204" charset="0"/>
              <a:cs typeface="Arial Bold" panose="020B06040202020202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49164" y="1351471"/>
            <a:ext cx="2227936" cy="7067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>
                <a:solidFill>
                  <a:schemeClr val="accent2"/>
                </a:solidFill>
              </a:rPr>
              <a:t>11 rapports</a:t>
            </a:r>
            <a:endParaRPr lang="en-US" sz="2000" b="1">
              <a:solidFill>
                <a:schemeClr val="accent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>
                <a:solidFill>
                  <a:schemeClr val="accent2"/>
                </a:solidFill>
              </a:rPr>
              <a:t>2,800 experts</a:t>
            </a:r>
            <a:endParaRPr lang="en-US" sz="2000" b="1">
              <a:solidFill>
                <a:schemeClr val="accent2"/>
              </a:solidFill>
            </a:endParaRPr>
          </a:p>
        </p:txBody>
      </p:sp>
      <p:pic>
        <p:nvPicPr>
          <p:cNvPr id="2" name="Image 2" descr="Une image contenant texte, capture d’écran, affiche, graphisme&#10;&#10;Description générée automatiquement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13183" y="2855230"/>
            <a:ext cx="972000" cy="1372235"/>
          </a:xfrm>
          <a:prstGeom prst="rect">
            <a:avLst/>
          </a:prstGeom>
          <a:ln w="3175">
            <a:solidFill>
              <a:schemeClr val="bg2">
                <a:lumMod val="9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131511" y="2839686"/>
            <a:ext cx="794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57175">
              <a:defRPr/>
            </a:pPr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en-US" sz="1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6230" y="590550"/>
            <a:ext cx="642493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GB" sz="2400" b="1">
                <a:solidFill>
                  <a:srgbClr val="009999"/>
                </a:solidFill>
                <a:latin typeface="Helvetica LT Std"/>
              </a:rPr>
              <a:t>Les </a:t>
            </a:r>
            <a:r>
              <a:rPr lang="en-US" altLang="en-GB" sz="2400" b="1">
                <a:solidFill>
                  <a:srgbClr val="009999"/>
                </a:solidFill>
                <a:latin typeface="Helvetica LT Std"/>
              </a:rPr>
              <a:t>É</a:t>
            </a:r>
            <a:r>
              <a:rPr lang="en-GB" sz="2400" b="1">
                <a:solidFill>
                  <a:srgbClr val="009999"/>
                </a:solidFill>
                <a:latin typeface="Helvetica LT Std"/>
              </a:rPr>
              <a:t>valuations </a:t>
            </a:r>
            <a:r>
              <a:rPr lang="en-US" altLang="en-GB" sz="2400" b="1">
                <a:solidFill>
                  <a:srgbClr val="009999"/>
                </a:solidFill>
                <a:latin typeface="Helvetica LT Std"/>
              </a:rPr>
              <a:t>de </a:t>
            </a:r>
            <a:r>
              <a:rPr lang="en-GB" sz="2400" b="1">
                <a:solidFill>
                  <a:srgbClr val="009999"/>
                </a:solidFill>
                <a:latin typeface="Helvetica LT Std"/>
              </a:rPr>
              <a:t>IPBES ont </a:t>
            </a:r>
            <a:r>
              <a:rPr lang="en-US" altLang="en-GB" sz="2400" b="1">
                <a:solidFill>
                  <a:srgbClr val="009999"/>
                </a:solidFill>
                <a:latin typeface="Helvetica LT Std"/>
              </a:rPr>
              <a:t>de l’</a:t>
            </a:r>
            <a:r>
              <a:rPr lang="en-GB" sz="2400" b="1">
                <a:solidFill>
                  <a:srgbClr val="009999"/>
                </a:solidFill>
                <a:latin typeface="Helvetica LT Std"/>
              </a:rPr>
              <a:t>impact !</a:t>
            </a:r>
            <a:r>
              <a:rPr lang="en-US" altLang="en-GB" sz="2400" b="1">
                <a:solidFill>
                  <a:srgbClr val="009999"/>
                </a:solidFill>
                <a:latin typeface="Helvetica LT Std"/>
              </a:rPr>
              <a:t> </a:t>
            </a:r>
            <a:endParaRPr lang="en-GB" sz="2400" b="1">
              <a:solidFill>
                <a:srgbClr val="009999"/>
              </a:solidFill>
              <a:latin typeface="Helvetica LT Std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6230" y="1405890"/>
            <a:ext cx="8255635" cy="2595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Aft>
                <a:spcPts val="450"/>
              </a:spcAft>
              <a:buFont typeface="Wingdings" panose="05000000000000000000" pitchFamily="2" charset="2"/>
              <a:buChar char="§"/>
              <a:defRPr/>
            </a:pPr>
            <a:r>
              <a:rPr lang="en-US" b="1">
                <a:solidFill>
                  <a:schemeClr val="tx1"/>
                </a:solidFill>
                <a:cs typeface="Arial" panose="020B0604020202020204" pitchFamily="34" charset="0"/>
              </a:rPr>
              <a:t>Le Cadre mondial pour la biodiversité Kunming-Montréal (2023)</a:t>
            </a:r>
            <a:endParaRPr lang="en-US" b="1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171450" indent="-171450">
              <a:spcAft>
                <a:spcPts val="450"/>
              </a:spcAft>
              <a:buFont typeface="Wingdings" panose="05000000000000000000" pitchFamily="2" charset="2"/>
              <a:buChar char="§"/>
              <a:defRPr/>
            </a:pPr>
            <a:r>
              <a:rPr lang="en-US" b="1">
                <a:solidFill>
                  <a:schemeClr val="tx1"/>
                </a:solidFill>
                <a:cs typeface="Arial" panose="020B0604020202020204" pitchFamily="34" charset="0"/>
              </a:rPr>
              <a:t>Le rapport sur les risques mondiaux (Forum économique mondial, Davos 2020-2023) a commencé à classer la biodiversité parmi les 5 principaux risques pour les entreprises en 2020, sur la base de l'évaluation mondiale.</a:t>
            </a:r>
            <a:endParaRPr lang="en-US" b="1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171450" indent="-171450">
              <a:spcAft>
                <a:spcPts val="450"/>
              </a:spcAft>
              <a:buFont typeface="Wingdings" panose="05000000000000000000" pitchFamily="2" charset="2"/>
              <a:buChar char="§"/>
              <a:defRPr/>
            </a:pPr>
            <a:r>
              <a:rPr lang="en-US" b="1">
                <a:solidFill>
                  <a:schemeClr val="tx1"/>
                </a:solidFill>
                <a:cs typeface="Arial" panose="020B0604020202020204" pitchFamily="34" charset="0"/>
              </a:rPr>
              <a:t>Engagement du G20 sur la biodiversité</a:t>
            </a:r>
            <a:endParaRPr lang="en-US" b="1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171450" indent="-171450">
              <a:spcAft>
                <a:spcPts val="450"/>
              </a:spcAft>
              <a:buFont typeface="Wingdings" panose="05000000000000000000" pitchFamily="2" charset="2"/>
              <a:buChar char="§"/>
              <a:defRPr/>
            </a:pPr>
            <a:r>
              <a:rPr lang="en-US" b="1">
                <a:solidFill>
                  <a:schemeClr val="tx1"/>
                </a:solidFill>
                <a:cs typeface="Arial" panose="020B0604020202020204" pitchFamily="34" charset="0"/>
              </a:rPr>
              <a:t>Charte du G7 sur la biodiversité </a:t>
            </a:r>
            <a:endParaRPr lang="en-US" b="1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171450" indent="-171450">
              <a:spcAft>
                <a:spcPts val="450"/>
              </a:spcAft>
              <a:buFont typeface="Wingdings" panose="05000000000000000000" pitchFamily="2" charset="2"/>
              <a:buChar char="§"/>
              <a:defRPr/>
            </a:pPr>
            <a:r>
              <a:rPr lang="en-US" b="1">
                <a:solidFill>
                  <a:schemeClr val="tx1"/>
                </a:solidFill>
                <a:cs typeface="Arial" panose="020B0604020202020204" pitchFamily="34" charset="0"/>
              </a:rPr>
              <a:t>De nombreuses législations nationales</a:t>
            </a:r>
            <a:endParaRPr lang="en-US" b="1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171450" indent="-171450">
              <a:spcAft>
                <a:spcPts val="450"/>
              </a:spcAft>
              <a:buFont typeface="Wingdings" panose="05000000000000000000" pitchFamily="2" charset="2"/>
              <a:buChar char="§"/>
              <a:defRPr/>
            </a:pPr>
            <a:r>
              <a:rPr lang="en-US" b="1">
                <a:solidFill>
                  <a:schemeClr val="tx1"/>
                </a:solidFill>
                <a:cs typeface="Arial" panose="020B0604020202020204" pitchFamily="34" charset="0"/>
              </a:rPr>
              <a:t>Etc.</a:t>
            </a:r>
            <a:endParaRPr lang="en-US" b="1">
              <a:solidFill>
                <a:schemeClr val="tx1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5916" y="3906439"/>
            <a:ext cx="5789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009999"/>
                </a:solidFill>
              </a:rPr>
              <a:t>Please see our impact tracking data base </a:t>
            </a:r>
            <a:r>
              <a:rPr lang="en-GB">
                <a:solidFill>
                  <a:schemeClr val="accent2"/>
                </a:solidFill>
              </a:rPr>
              <a:t>“TRACK”</a:t>
            </a:r>
            <a:r>
              <a:rPr lang="en-GB">
                <a:solidFill>
                  <a:srgbClr val="009999"/>
                </a:solidFill>
              </a:rPr>
              <a:t>:</a:t>
            </a:r>
            <a:r>
              <a:rPr lang="en-GB">
                <a:solidFill>
                  <a:schemeClr val="accent2"/>
                </a:solidFill>
              </a:rPr>
              <a:t> </a:t>
            </a:r>
            <a:r>
              <a:rPr lang="en-GB">
                <a:solidFill>
                  <a:srgbClr val="009999"/>
                </a:solidFill>
              </a:rPr>
              <a:t>https://www.ipbes.net/impact-tracking-view</a:t>
            </a:r>
            <a:endParaRPr lang="en-US">
              <a:solidFill>
                <a:srgbClr val="009999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332740" y="501650"/>
            <a:ext cx="7821295" cy="56642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>
              <a:defRPr/>
            </a:pPr>
            <a:r>
              <a:rPr lang="en-US" sz="2800" b="1">
                <a:solidFill>
                  <a:srgbClr val="037473"/>
                </a:solidFill>
              </a:rPr>
              <a:t>Le Programme Glissant de l’IPBES Jusqu’à 2030</a:t>
            </a:r>
            <a:endParaRPr lang="en-US" sz="2800" b="1">
              <a:solidFill>
                <a:srgbClr val="037473"/>
              </a:solidFill>
            </a:endParaRPr>
          </a:p>
        </p:txBody>
      </p:sp>
      <p:sp>
        <p:nvSpPr>
          <p:cNvPr id="3" name="Text Placeholder 3"/>
          <p:cNvSpPr txBox="1"/>
          <p:nvPr/>
        </p:nvSpPr>
        <p:spPr>
          <a:xfrm>
            <a:off x="170180" y="1360170"/>
            <a:ext cx="8663305" cy="1201420"/>
          </a:xfrm>
          <a:prstGeom prst="rect">
            <a:avLst/>
          </a:prstGeom>
        </p:spPr>
        <p:txBody>
          <a:bodyPr vert="horz" lIns="68580" tIns="34290" rIns="68580" bIns="34290" rtlCol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1965" lvl="1" indent="-213995" defTabSz="180975">
              <a:spcAft>
                <a:spcPts val="450"/>
              </a:spcAft>
              <a:buFont typeface="Wingdings" panose="05000000000000000000" pitchFamily="2" charset="2"/>
              <a:buChar char="§"/>
              <a:defRPr/>
            </a:pPr>
            <a:r>
              <a:rPr lang="en-US" sz="1800" b="1" dirty="0">
                <a:solidFill>
                  <a:schemeClr val="tx1"/>
                </a:solidFill>
                <a:latin typeface="Helvetica LT Std" pitchFamily="2" charset="0"/>
              </a:rPr>
              <a:t>Adopté à IPBES 7 (2019); Sujets supplémentaires à IPBES 10 (2023)</a:t>
            </a:r>
            <a:endParaRPr lang="en-US" sz="1800" b="1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481965" lvl="1" indent="-213995" defTabSz="180975">
              <a:spcAft>
                <a:spcPts val="450"/>
              </a:spcAft>
              <a:buFont typeface="Wingdings" panose="05000000000000000000" pitchFamily="2" charset="2"/>
              <a:buChar char="§"/>
              <a:defRPr/>
            </a:pPr>
            <a:r>
              <a:rPr lang="en-US" sz="1800" b="1" dirty="0">
                <a:solidFill>
                  <a:schemeClr val="tx1"/>
                </a:solidFill>
                <a:latin typeface="Helvetica LT Std"/>
              </a:rPr>
              <a:t>6 sujets prioritaires</a:t>
            </a:r>
            <a:endParaRPr lang="en-US" sz="1800" b="1" dirty="0">
              <a:solidFill>
                <a:schemeClr val="tx1"/>
              </a:solidFill>
              <a:latin typeface="Helvetica LT Std"/>
            </a:endParaRPr>
          </a:p>
          <a:p>
            <a:pPr marL="481965" lvl="1" indent="-213995" defTabSz="180975">
              <a:spcAft>
                <a:spcPts val="450"/>
              </a:spcAft>
              <a:buFont typeface="Wingdings" panose="05000000000000000000" pitchFamily="2" charset="2"/>
              <a:buChar char="§"/>
              <a:defRPr/>
            </a:pPr>
            <a:r>
              <a:rPr lang="en-US" sz="1800" b="1" dirty="0">
                <a:solidFill>
                  <a:schemeClr val="tx1"/>
                </a:solidFill>
                <a:latin typeface="Helvetica LT Std"/>
              </a:rPr>
              <a:t>6 objectifs</a:t>
            </a:r>
            <a:endParaRPr lang="en-US" sz="1800" b="1" dirty="0">
              <a:solidFill>
                <a:schemeClr val="tx1"/>
              </a:solidFill>
              <a:latin typeface="Helvetica LT Std"/>
              <a:ea typeface="Calibri"/>
              <a:cs typeface="Calibri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1600" y="2661920"/>
          <a:ext cx="8871585" cy="219456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68450"/>
                <a:gridCol w="1588770"/>
                <a:gridCol w="1600200"/>
                <a:gridCol w="1482090"/>
                <a:gridCol w="1257300"/>
                <a:gridCol w="1374775"/>
              </a:tblGrid>
              <a:tr h="2194560">
                <a:tc>
                  <a:txBody>
                    <a:bodyPr/>
                    <a:lstStyle/>
                    <a:p>
                      <a:pPr marL="9144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GB" sz="1100" b="1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marL="9144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altLang="en-GB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Sujet </a:t>
                      </a:r>
                      <a:r>
                        <a:rPr lang="en-GB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</a:t>
                      </a:r>
                      <a:endParaRPr lang="en-GB" sz="1100" b="1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marL="9144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noProof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Évalu</a:t>
                      </a:r>
                      <a:r>
                        <a:rPr lang="en-US" altLang="en-GB" sz="1200" b="0" i="0" u="none" strike="noStrike" noProof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ations</a:t>
                      </a:r>
                      <a:r>
                        <a:rPr lang="en-GB" sz="1200" b="0" i="0" u="none" strike="noStrike" noProof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altLang="en-GB" sz="1200" b="0" i="0" u="none" strike="noStrike" noProof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d</a:t>
                      </a:r>
                      <a:r>
                        <a:rPr lang="en-GB" sz="1200" b="0" i="0" u="none" strike="noStrike" noProof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es liens entre la biodiversité, l'eau, l'alimentation, la santé, l'énergie et le changement climatiquee: “</a:t>
                      </a:r>
                      <a:r>
                        <a:rPr lang="en-US" altLang="en-GB" sz="1200" b="1" i="0" u="none" strike="noStrike" noProof="0">
                          <a:solidFill>
                            <a:schemeClr val="accent2"/>
                          </a:solidFill>
                          <a:effectLst/>
                          <a:latin typeface="Calibri"/>
                        </a:rPr>
                        <a:t>évaluation du N</a:t>
                      </a:r>
                      <a:r>
                        <a:rPr lang="en-GB" sz="1200" b="1" i="0" u="none" strike="noStrike" noProof="0">
                          <a:solidFill>
                            <a:schemeClr val="accent2"/>
                          </a:solidFill>
                          <a:effectLst/>
                          <a:latin typeface="Calibri"/>
                        </a:rPr>
                        <a:t>exus</a:t>
                      </a:r>
                      <a:r>
                        <a:rPr lang="en-US" sz="1200" b="0" i="0" u="none" strike="noStrike" noProof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”</a:t>
                      </a:r>
                      <a:endParaRPr lang="en-GB" sz="1200" b="0" i="0" u="none" strike="noStrike" noProof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747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GB" sz="1100" b="1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marL="9144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altLang="en-GB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Sujet </a:t>
                      </a:r>
                      <a:r>
                        <a:rPr lang="en-GB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2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9144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effectLst/>
                          <a:latin typeface="Arial" panose="020B0604020202020204"/>
                          <a:ea typeface="Arial" panose="020B0604020202020204" pitchFamily="34" charset="0"/>
                        </a:rPr>
                        <a:t>Comprendre les causes sous-jacentes de la perte de biodiversité et les déterminants d</a:t>
                      </a:r>
                      <a:r>
                        <a:rPr lang="en-US" altLang="en-GB" sz="1100">
                          <a:solidFill>
                            <a:srgbClr val="FFFFFF"/>
                          </a:solidFill>
                          <a:effectLst/>
                          <a:latin typeface="Arial" panose="020B0604020202020204"/>
                          <a:ea typeface="Arial" panose="020B0604020202020204" pitchFamily="34" charset="0"/>
                        </a:rPr>
                        <a:t>u</a:t>
                      </a:r>
                      <a:r>
                        <a:rPr lang="en-GB" sz="1100" b="1">
                          <a:solidFill>
                            <a:schemeClr val="accent2"/>
                          </a:solidFill>
                          <a:effectLst/>
                          <a:latin typeface="Arial" panose="020B0604020202020204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altLang="en-GB" sz="1100" b="1">
                          <a:solidFill>
                            <a:schemeClr val="accent2"/>
                          </a:solidFill>
                          <a:effectLst/>
                          <a:latin typeface="Arial Bold" panose="020B0604020202020204" charset="0"/>
                          <a:ea typeface="Arial" panose="020B0604020202020204" pitchFamily="34" charset="0"/>
                          <a:cs typeface="Arial Bold" panose="020B0604020202020204" charset="0"/>
                        </a:rPr>
                        <a:t>changement t</a:t>
                      </a:r>
                      <a:r>
                        <a:rPr lang="en-GB" sz="1100" b="1">
                          <a:solidFill>
                            <a:schemeClr val="accent2"/>
                          </a:solidFill>
                          <a:effectLst/>
                          <a:latin typeface="Arial Bold" panose="020B0604020202020204" charset="0"/>
                          <a:ea typeface="Arial" panose="020B0604020202020204" pitchFamily="34" charset="0"/>
                          <a:cs typeface="Arial Bold" panose="020B0604020202020204" charset="0"/>
                        </a:rPr>
                        <a:t>ransformat</a:t>
                      </a:r>
                      <a:r>
                        <a:rPr lang="en-US" altLang="en-GB" sz="1100" b="1">
                          <a:solidFill>
                            <a:schemeClr val="accent2"/>
                          </a:solidFill>
                          <a:effectLst/>
                          <a:latin typeface="Arial Bold" panose="020B0604020202020204" charset="0"/>
                          <a:ea typeface="Arial" panose="020B0604020202020204" pitchFamily="34" charset="0"/>
                          <a:cs typeface="Arial Bold" panose="020B0604020202020204" charset="0"/>
                        </a:rPr>
                        <a:t>eur</a:t>
                      </a:r>
                      <a:r>
                        <a:rPr lang="en-GB" sz="1100" b="1">
                          <a:solidFill>
                            <a:schemeClr val="accent2"/>
                          </a:solidFill>
                          <a:effectLst/>
                          <a:latin typeface="Arial Bold" panose="020B0604020202020204" charset="0"/>
                          <a:ea typeface="Arial" panose="020B0604020202020204" pitchFamily="34" charset="0"/>
                          <a:cs typeface="Arial Bold" panose="020B0604020202020204" charset="0"/>
                        </a:rPr>
                        <a:t> </a:t>
                      </a:r>
                      <a:r>
                        <a:rPr lang="en-GB" sz="1100">
                          <a:solidFill>
                            <a:srgbClr val="FFFFFF"/>
                          </a:solidFill>
                          <a:effectLst/>
                          <a:latin typeface="Arial" panose="020B0604020202020204"/>
                          <a:ea typeface="Arial" panose="020B0604020202020204" pitchFamily="34" charset="0"/>
                        </a:rPr>
                        <a:t>et options pour réaliser la Vision 2050 pour la biodiversité</a:t>
                      </a:r>
                      <a:endParaRPr lang="en-US" sz="1100">
                        <a:effectLst/>
                        <a:latin typeface="Arial" panose="020B06040202020202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747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GB" sz="1100" b="1">
                        <a:solidFill>
                          <a:srgbClr val="C0D886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marL="9144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altLang="en-GB" sz="11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Sujet </a:t>
                      </a:r>
                      <a:r>
                        <a:rPr lang="en-GB" sz="11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3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9144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Me</a:t>
                      </a:r>
                      <a:r>
                        <a:rPr lang="en-US" altLang="en-GB" sz="1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surer les impacts des </a:t>
                      </a: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altLang="en-GB" sz="1100" b="1">
                          <a:solidFill>
                            <a:schemeClr val="accent2"/>
                          </a:solidFill>
                          <a:effectLst/>
                          <a:latin typeface="Arial Bold" panose="020B0604020202020204" charset="0"/>
                          <a:ea typeface="Arial" panose="020B0604020202020204" pitchFamily="34" charset="0"/>
                          <a:cs typeface="Arial Bold" panose="020B0604020202020204" charset="0"/>
                        </a:rPr>
                        <a:t>entreprises </a:t>
                      </a:r>
                      <a:r>
                        <a:rPr lang="en-US" altLang="en-GB" sz="1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et leur</a:t>
                      </a: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d</a:t>
                      </a:r>
                      <a:r>
                        <a:rPr lang="en-US" altLang="en-GB" sz="1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é</a:t>
                      </a: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pend</a:t>
                      </a:r>
                      <a:r>
                        <a:rPr lang="en-US" altLang="en-GB" sz="1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a</a:t>
                      </a: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nce à l’égard de la biodiversité et des contributions de la nature aux populations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747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11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9144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Sujet 4</a:t>
                      </a:r>
                      <a:endParaRPr lang="en-US" sz="11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9144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  <a:latin typeface="Arial Bold" panose="020B0604020202020204" charset="0"/>
                          <a:ea typeface="Times New Roman" panose="02020603050405020304" pitchFamily="18" charset="0"/>
                          <a:cs typeface="Arial Bold" panose="020B0604020202020204" charset="0"/>
                        </a:rPr>
                        <a:t>Evaluer la biodiversité et les services écosystémiques</a:t>
                      </a:r>
                      <a:endParaRPr lang="en-US" sz="1100" b="1">
                        <a:solidFill>
                          <a:schemeClr val="bg1"/>
                        </a:solidFill>
                        <a:effectLst/>
                        <a:latin typeface="Arial Bold" panose="020B0604020202020204" charset="0"/>
                        <a:ea typeface="Times New Roman" panose="02020603050405020304" pitchFamily="18" charset="0"/>
                        <a:cs typeface="Arial Bold" panose="020B0604020202020204" charset="0"/>
                      </a:endParaRPr>
                    </a:p>
                    <a:p>
                      <a:pPr marL="9144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1100" b="1">
                        <a:solidFill>
                          <a:schemeClr val="bg1"/>
                        </a:solidFill>
                        <a:effectLst/>
                        <a:latin typeface="Arial Bold" panose="020B0604020202020204" charset="0"/>
                        <a:ea typeface="Times New Roman" panose="02020603050405020304" pitchFamily="18" charset="0"/>
                        <a:cs typeface="Arial Bold" panose="020B0604020202020204" charset="0"/>
                      </a:endParaRPr>
                    </a:p>
                    <a:p>
                      <a:pPr marL="9144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  <a:latin typeface="Arial Bold" panose="020B0604020202020204" charset="0"/>
                          <a:ea typeface="Times New Roman" panose="02020603050405020304" pitchFamily="18" charset="0"/>
                          <a:cs typeface="Arial Bold" panose="020B0604020202020204" charset="0"/>
                        </a:rPr>
                        <a:t>(</a:t>
                      </a:r>
                      <a:r>
                        <a:rPr lang="en-US" sz="1100" b="1">
                          <a:solidFill>
                            <a:schemeClr val="accent2"/>
                          </a:solidFill>
                          <a:effectLst/>
                          <a:latin typeface="Arial Bold" panose="020B0604020202020204" charset="0"/>
                          <a:ea typeface="Times New Roman" panose="02020603050405020304" pitchFamily="18" charset="0"/>
                          <a:cs typeface="Arial Bold" panose="020B0604020202020204" charset="0"/>
                        </a:rPr>
                        <a:t>2ème Évaluation Globale</a:t>
                      </a:r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  <a:latin typeface="Arial Bold" panose="020B0604020202020204" charset="0"/>
                          <a:ea typeface="Times New Roman" panose="02020603050405020304" pitchFamily="18" charset="0"/>
                          <a:cs typeface="Arial Bold" panose="020B0604020202020204" charset="0"/>
                        </a:rPr>
                        <a:t>)</a:t>
                      </a:r>
                      <a:endParaRPr lang="en-US" sz="1100" b="1">
                        <a:solidFill>
                          <a:schemeClr val="bg1"/>
                        </a:solidFill>
                        <a:effectLst/>
                        <a:latin typeface="Arial Bold" panose="020B0604020202020204" charset="0"/>
                        <a:ea typeface="Times New Roman" panose="02020603050405020304" pitchFamily="18" charset="0"/>
                        <a:cs typeface="Arial Bold" panose="020B0604020202020204" charset="0"/>
                      </a:endParaRPr>
                    </a:p>
                    <a:p>
                      <a:pPr marL="9144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1100" b="1">
                        <a:solidFill>
                          <a:schemeClr val="bg1"/>
                        </a:solidFill>
                        <a:effectLst/>
                        <a:latin typeface="Arial Bold" panose="020B0604020202020204" charset="0"/>
                        <a:ea typeface="Times New Roman" panose="02020603050405020304" pitchFamily="18" charset="0"/>
                        <a:cs typeface="Arial Bold" panose="020B0604020202020204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747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11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9144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Sujet 5</a:t>
                      </a:r>
                      <a:endParaRPr lang="en-US" sz="11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9144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accent2"/>
                          </a:solidFill>
                          <a:effectLst/>
                          <a:latin typeface="Arial Bold" panose="020B0604020202020204" charset="0"/>
                          <a:ea typeface="Times New Roman" panose="02020603050405020304" pitchFamily="18" charset="0"/>
                          <a:cs typeface="Arial Bold" panose="020B0604020202020204" charset="0"/>
                        </a:rPr>
                        <a:t>Surveillance</a:t>
                      </a:r>
                      <a:endParaRPr lang="en-US" sz="1100"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9144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 la biodiversité </a:t>
                      </a: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+mn-ea"/>
                        </a:rPr>
                        <a:t>et des services écosystémiques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747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11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9144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Sujet 6</a:t>
                      </a:r>
                      <a:endParaRPr lang="en-US" sz="11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9144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accent2"/>
                          </a:solidFill>
                          <a:effectLst/>
                          <a:latin typeface="Arial Bold" panose="020B0604020202020204" charset="0"/>
                          <a:ea typeface="Times New Roman" panose="02020603050405020304" pitchFamily="18" charset="0"/>
                          <a:cs typeface="Arial Bold" panose="020B0604020202020204" charset="0"/>
                        </a:rPr>
                        <a:t>Aménagement de territoires </a:t>
                      </a:r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  <a:latin typeface="Arial Bold" panose="020B0604020202020204" charset="0"/>
                          <a:ea typeface="Times New Roman" panose="02020603050405020304" pitchFamily="18" charset="0"/>
                          <a:cs typeface="Arial Bold" panose="020B0604020202020204" charset="0"/>
                          <a:sym typeface="+mn-ea"/>
                        </a:rPr>
                        <a:t>inclusif de la </a:t>
                      </a:r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  <a:latin typeface="Arial Bold" panose="020B0604020202020204" charset="0"/>
                          <a:ea typeface="Times New Roman" panose="02020603050405020304" pitchFamily="18" charset="0"/>
                          <a:cs typeface="Arial Bold" panose="020B0604020202020204" charset="0"/>
                          <a:sym typeface="+mn-ea"/>
                        </a:rPr>
                        <a:t>biodiversité </a:t>
                      </a:r>
                      <a:r>
                        <a:rPr lang="en-US" sz="1100" b="1">
                          <a:solidFill>
                            <a:schemeClr val="accent2"/>
                          </a:solidFill>
                          <a:effectLst/>
                          <a:latin typeface="Arial Bold" panose="020B0604020202020204" charset="0"/>
                          <a:ea typeface="Times New Roman" panose="02020603050405020304" pitchFamily="18" charset="0"/>
                          <a:cs typeface="Arial Bold" panose="020B0604020202020204" charset="0"/>
                        </a:rPr>
                        <a:t>et</a:t>
                      </a:r>
                      <a:endParaRPr lang="en-US" sz="1100" b="1">
                        <a:solidFill>
                          <a:schemeClr val="accent2"/>
                        </a:solidFill>
                        <a:effectLst/>
                        <a:latin typeface="Arial Bold" panose="020B0604020202020204" charset="0"/>
                        <a:ea typeface="Times New Roman" panose="02020603050405020304" pitchFamily="18" charset="0"/>
                        <a:cs typeface="Arial Bold" panose="020B0604020202020204" charset="0"/>
                      </a:endParaRPr>
                    </a:p>
                    <a:p>
                      <a:pPr marL="9144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accent2"/>
                          </a:solidFill>
                          <a:effectLst/>
                          <a:latin typeface="Arial Bold" panose="020B0604020202020204" charset="0"/>
                          <a:ea typeface="Times New Roman" panose="02020603050405020304" pitchFamily="18" charset="0"/>
                          <a:cs typeface="Arial Bold" panose="020B0604020202020204" charset="0"/>
                        </a:rPr>
                        <a:t>connectivité écologique</a:t>
                      </a:r>
                      <a:endParaRPr lang="en-US" sz="1100" b="1">
                        <a:solidFill>
                          <a:schemeClr val="accent2"/>
                        </a:solidFill>
                        <a:effectLst/>
                        <a:latin typeface="Arial Bold" panose="020B0604020202020204" charset="0"/>
                        <a:ea typeface="Times New Roman" panose="02020603050405020304" pitchFamily="18" charset="0"/>
                        <a:cs typeface="Arial Bold" panose="020B0604020202020204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7473"/>
                    </a:solidFill>
                  </a:tcPr>
                </a:tc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hèm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Thèm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Thèm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Thèm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Thèm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Thèm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Thèm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Thèm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Thèm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Thèm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Thèm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Thèm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Thèm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Thèm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Thèm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Thèm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Thèm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Thèm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13787</Words>
  <Application>WPS Writer</Application>
  <PresentationFormat>On-screen Show (16:9)</PresentationFormat>
  <Paragraphs>449</Paragraphs>
  <Slides>28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32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28</vt:i4>
      </vt:variant>
    </vt:vector>
  </HeadingPairs>
  <TitlesOfParts>
    <vt:vector size="63" baseType="lpstr">
      <vt:lpstr>Arial</vt:lpstr>
      <vt:lpstr>SimSun</vt:lpstr>
      <vt:lpstr>Wingdings</vt:lpstr>
      <vt:lpstr>Arial</vt:lpstr>
      <vt:lpstr>Calibri (Headings)</vt:lpstr>
      <vt:lpstr>Thonburi</vt:lpstr>
      <vt:lpstr>Calibri (Body)</vt:lpstr>
      <vt:lpstr>Helvetica LT Std</vt:lpstr>
      <vt:lpstr>苹方-简</vt:lpstr>
      <vt:lpstr>Arial Black</vt:lpstr>
      <vt:lpstr>Helvetica LT Std Fractions</vt:lpstr>
      <vt:lpstr>Calibri</vt:lpstr>
      <vt:lpstr>Helvetica Neue</vt:lpstr>
      <vt:lpstr>Helvetica LT Std</vt:lpstr>
      <vt:lpstr>Malgun Gothic</vt:lpstr>
      <vt:lpstr>Helvetica Neue</vt:lpstr>
      <vt:lpstr>Times New Roman</vt:lpstr>
      <vt:lpstr>游ゴシック Light</vt:lpstr>
      <vt:lpstr>冬青黑体简体中文</vt:lpstr>
      <vt:lpstr>MS Mincho</vt:lpstr>
      <vt:lpstr>Yu Mincho</vt:lpstr>
      <vt:lpstr>Apple SD Gothic Neo</vt:lpstr>
      <vt:lpstr>Calibri</vt:lpstr>
      <vt:lpstr>Roboto</vt:lpstr>
      <vt:lpstr>Aptos</vt:lpstr>
      <vt:lpstr>Microsoft YaHei</vt:lpstr>
      <vt:lpstr>汉仪旗黑</vt:lpstr>
      <vt:lpstr>Arial Unicode MS</vt:lpstr>
      <vt:lpstr>Calibri Light</vt:lpstr>
      <vt:lpstr>Hiragino Sans</vt:lpstr>
      <vt:lpstr>宋体-简</vt:lpstr>
      <vt:lpstr>Arial Bold</vt:lpstr>
      <vt:lpstr>Thème Office</vt:lpstr>
      <vt:lpstr>1_Thème Office</vt:lpstr>
      <vt:lpstr>Office Theme</vt:lpstr>
      <vt:lpstr>Introduction to IPBES and its rolling work programme up to 2030 Eric Fokam,  IPBES MEP Member 15 April 2024</vt:lpstr>
      <vt:lpstr>PowerPoint 演示文稿</vt:lpstr>
      <vt:lpstr>1. What is IPBES?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2. Brief overview of IPBES assessments</vt:lpstr>
      <vt:lpstr>PowerPoint 演示文稿</vt:lpstr>
      <vt:lpstr>PowerPoint 演示文稿</vt:lpstr>
      <vt:lpstr>PowerPoint 演示文稿</vt:lpstr>
      <vt:lpstr>3. Building capacity,  strengthening knowledge foundations and supporting policy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Maro Haas</dc:creator>
  <cp:lastModifiedBy>Fokam Eric</cp:lastModifiedBy>
  <cp:revision>9</cp:revision>
  <cp:lastPrinted>2024-06-11T07:50:11Z</cp:lastPrinted>
  <dcterms:created xsi:type="dcterms:W3CDTF">2024-06-11T07:50:11Z</dcterms:created>
  <dcterms:modified xsi:type="dcterms:W3CDTF">2024-06-11T07:50:11Z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0x010100584E11ECFBC18447906D5ABF8AD245CC</vt:lpwstr>
  </property>
  <property fmtid="{D5CDD505-2E9C-101B-9397-08002B2CF9AE}" pid="3" name="MediaServiceImageTags">
    <vt:lpwstr/>
  </property>
  <property fmtid="{D5CDD505-2E9C-101B-9397-08002B2CF9AE}" pid="4" name="KSOProductBuildVer">
    <vt:lpwstr>1033-5.6.0.8082</vt:lpwstr>
  </property>
</Properties>
</file>