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18"/>
  </p:notesMasterIdLst>
  <p:sldIdLst>
    <p:sldId id="314" r:id="rId2"/>
    <p:sldId id="418" r:id="rId3"/>
    <p:sldId id="347" r:id="rId4"/>
    <p:sldId id="432" r:id="rId5"/>
    <p:sldId id="352" r:id="rId6"/>
    <p:sldId id="366" r:id="rId7"/>
    <p:sldId id="427" r:id="rId8"/>
    <p:sldId id="428" r:id="rId9"/>
    <p:sldId id="421" r:id="rId10"/>
    <p:sldId id="419" r:id="rId11"/>
    <p:sldId id="426" r:id="rId12"/>
    <p:sldId id="424" r:id="rId13"/>
    <p:sldId id="368" r:id="rId14"/>
    <p:sldId id="411" r:id="rId15"/>
    <p:sldId id="423" r:id="rId16"/>
    <p:sldId id="364" r:id="rId17"/>
  </p:sldIdLst>
  <p:sldSz cx="10799763" cy="8099425"/>
  <p:notesSz cx="9144000" cy="6858000"/>
  <p:defaultTextStyle>
    <a:defPPr>
      <a:defRPr lang="en-US"/>
    </a:defPPr>
    <a:lvl1pPr marL="0" algn="l" defTabSz="863925" rtl="0" eaLnBrk="1" latinLnBrk="0" hangingPunct="1">
      <a:defRPr sz="1701" kern="1200">
        <a:solidFill>
          <a:schemeClr val="tx1"/>
        </a:solidFill>
        <a:latin typeface="+mn-lt"/>
        <a:ea typeface="+mn-ea"/>
        <a:cs typeface="+mn-cs"/>
      </a:defRPr>
    </a:lvl1pPr>
    <a:lvl2pPr marL="431963" algn="l" defTabSz="863925" rtl="0" eaLnBrk="1" latinLnBrk="0" hangingPunct="1">
      <a:defRPr sz="1701" kern="1200">
        <a:solidFill>
          <a:schemeClr val="tx1"/>
        </a:solidFill>
        <a:latin typeface="+mn-lt"/>
        <a:ea typeface="+mn-ea"/>
        <a:cs typeface="+mn-cs"/>
      </a:defRPr>
    </a:lvl2pPr>
    <a:lvl3pPr marL="863925" algn="l" defTabSz="863925" rtl="0" eaLnBrk="1" latinLnBrk="0" hangingPunct="1">
      <a:defRPr sz="1701" kern="1200">
        <a:solidFill>
          <a:schemeClr val="tx1"/>
        </a:solidFill>
        <a:latin typeface="+mn-lt"/>
        <a:ea typeface="+mn-ea"/>
        <a:cs typeface="+mn-cs"/>
      </a:defRPr>
    </a:lvl3pPr>
    <a:lvl4pPr marL="1295888" algn="l" defTabSz="863925" rtl="0" eaLnBrk="1" latinLnBrk="0" hangingPunct="1">
      <a:defRPr sz="1701" kern="1200">
        <a:solidFill>
          <a:schemeClr val="tx1"/>
        </a:solidFill>
        <a:latin typeface="+mn-lt"/>
        <a:ea typeface="+mn-ea"/>
        <a:cs typeface="+mn-cs"/>
      </a:defRPr>
    </a:lvl4pPr>
    <a:lvl5pPr marL="1727850" algn="l" defTabSz="863925" rtl="0" eaLnBrk="1" latinLnBrk="0" hangingPunct="1">
      <a:defRPr sz="1701" kern="1200">
        <a:solidFill>
          <a:schemeClr val="tx1"/>
        </a:solidFill>
        <a:latin typeface="+mn-lt"/>
        <a:ea typeface="+mn-ea"/>
        <a:cs typeface="+mn-cs"/>
      </a:defRPr>
    </a:lvl5pPr>
    <a:lvl6pPr marL="2159813" algn="l" defTabSz="863925" rtl="0" eaLnBrk="1" latinLnBrk="0" hangingPunct="1">
      <a:defRPr sz="1701" kern="1200">
        <a:solidFill>
          <a:schemeClr val="tx1"/>
        </a:solidFill>
        <a:latin typeface="+mn-lt"/>
        <a:ea typeface="+mn-ea"/>
        <a:cs typeface="+mn-cs"/>
      </a:defRPr>
    </a:lvl6pPr>
    <a:lvl7pPr marL="2591775" algn="l" defTabSz="863925" rtl="0" eaLnBrk="1" latinLnBrk="0" hangingPunct="1">
      <a:defRPr sz="1701" kern="1200">
        <a:solidFill>
          <a:schemeClr val="tx1"/>
        </a:solidFill>
        <a:latin typeface="+mn-lt"/>
        <a:ea typeface="+mn-ea"/>
        <a:cs typeface="+mn-cs"/>
      </a:defRPr>
    </a:lvl7pPr>
    <a:lvl8pPr marL="3023738" algn="l" defTabSz="863925" rtl="0" eaLnBrk="1" latinLnBrk="0" hangingPunct="1">
      <a:defRPr sz="1701" kern="1200">
        <a:solidFill>
          <a:schemeClr val="tx1"/>
        </a:solidFill>
        <a:latin typeface="+mn-lt"/>
        <a:ea typeface="+mn-ea"/>
        <a:cs typeface="+mn-cs"/>
      </a:defRPr>
    </a:lvl8pPr>
    <a:lvl9pPr marL="3455700" algn="l" defTabSz="863925" rtl="0" eaLnBrk="1" latinLnBrk="0" hangingPunct="1">
      <a:defRPr sz="170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51" userDrawn="1">
          <p15:clr>
            <a:srgbClr val="A4A3A4"/>
          </p15:clr>
        </p15:guide>
        <p15:guide id="2" pos="340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  <a:srgbClr val="2EF295"/>
    <a:srgbClr val="6EF729"/>
    <a:srgbClr val="37E937"/>
    <a:srgbClr val="FF0066"/>
    <a:srgbClr val="D60093"/>
    <a:srgbClr val="CBFAB8"/>
    <a:srgbClr val="B9F9D3"/>
    <a:srgbClr val="0882A8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660" autoAdjust="0"/>
    <p:restoredTop sz="84497" autoAdjust="0"/>
  </p:normalViewPr>
  <p:slideViewPr>
    <p:cSldViewPr>
      <p:cViewPr varScale="1">
        <p:scale>
          <a:sx n="46" d="100"/>
          <a:sy n="46" d="100"/>
        </p:scale>
        <p:origin x="1912" y="40"/>
      </p:cViewPr>
      <p:guideLst>
        <p:guide orient="horz" pos="2551"/>
        <p:guide pos="340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772"/>
    </p:cViewPr>
  </p:sorterViewPr>
  <p:notesViewPr>
    <p:cSldViewPr>
      <p:cViewPr varScale="1">
        <p:scale>
          <a:sx n="65" d="100"/>
          <a:sy n="65" d="100"/>
        </p:scale>
        <p:origin x="1884" y="4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16013E-17D7-4705-A8CB-012CF91F0DA4}" type="datetimeFigureOut">
              <a:rPr lang="fr-FR" smtClean="0"/>
              <a:t>07/06/2024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7781AC-E5D0-4832-9699-54FF08DEDD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0989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6392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1pPr>
    <a:lvl2pPr marL="431963" algn="l" defTabSz="86392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2pPr>
    <a:lvl3pPr marL="863925" algn="l" defTabSz="86392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3pPr>
    <a:lvl4pPr marL="1295888" algn="l" defTabSz="86392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4pPr>
    <a:lvl5pPr marL="1727850" algn="l" defTabSz="86392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5pPr>
    <a:lvl6pPr marL="2159813" algn="l" defTabSz="86392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6pPr>
    <a:lvl7pPr marL="2591775" algn="l" defTabSz="86392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7pPr>
    <a:lvl8pPr marL="3023738" algn="l" defTabSz="86392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8pPr>
    <a:lvl9pPr marL="3455700" algn="l" defTabSz="86392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7781AC-E5D0-4832-9699-54FF08DEDD61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06310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781AC-E5D0-4832-9699-54FF08DEDD61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95283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7781AC-E5D0-4832-9699-54FF08DEDD61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50402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781AC-E5D0-4832-9699-54FF08DEDD61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2655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7781AC-E5D0-4832-9699-54FF08DEDD61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2043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9983" y="2516074"/>
            <a:ext cx="9179798" cy="17361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19965" y="4589675"/>
            <a:ext cx="7559834" cy="206985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39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799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199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599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999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39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799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199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8FEF7-A707-4022-96F8-FEAEBB3D30E9}" type="datetime1">
              <a:rPr lang="en-US" smtClean="0"/>
              <a:t>6/7/2024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3B18C-03D4-4DF4-B346-4D3106043E50}" type="slidenum">
              <a:rPr lang="en-GB" smtClean="0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86C41-61A5-43E7-9106-9CFF61BBC548}" type="datetime1">
              <a:rPr lang="en-US" smtClean="0"/>
              <a:t>6/7/2024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3B18C-03D4-4DF4-B346-4D3106043E50}" type="slidenum">
              <a:rPr lang="en-GB" smtClean="0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29828" y="324356"/>
            <a:ext cx="2429947" cy="691075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9989" y="324356"/>
            <a:ext cx="7109844" cy="691075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C82F9-8C0E-49D6-9028-89CF29D3E11D}" type="datetime1">
              <a:rPr lang="en-US" smtClean="0"/>
              <a:t>6/7/2024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3B18C-03D4-4DF4-B346-4D3106043E50}" type="slidenum">
              <a:rPr lang="en-GB" smtClean="0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26FE2-3433-492D-8828-9861141F4203}" type="datetime1">
              <a:rPr lang="en-US" smtClean="0"/>
              <a:t>6/7/2024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3B18C-03D4-4DF4-B346-4D3106043E50}" type="slidenum">
              <a:rPr lang="en-GB" smtClean="0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107" y="5204631"/>
            <a:ext cx="9179798" cy="1608636"/>
          </a:xfrm>
        </p:spPr>
        <p:txBody>
          <a:bodyPr anchor="t"/>
          <a:lstStyle>
            <a:lvl1pPr algn="l">
              <a:defRPr sz="4724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07" y="3432884"/>
            <a:ext cx="9179798" cy="1771748"/>
          </a:xfrm>
        </p:spPr>
        <p:txBody>
          <a:bodyPr anchor="b"/>
          <a:lstStyle>
            <a:lvl1pPr marL="0" indent="0">
              <a:buNone/>
              <a:defRPr sz="2362">
                <a:solidFill>
                  <a:schemeClr val="tx1">
                    <a:tint val="75000"/>
                  </a:schemeClr>
                </a:solidFill>
              </a:defRPr>
            </a:lvl1pPr>
            <a:lvl2pPr marL="539991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2pPr>
            <a:lvl3pPr marL="1079981" indent="0">
              <a:buNone/>
              <a:defRPr sz="1889">
                <a:solidFill>
                  <a:schemeClr val="tx1">
                    <a:tint val="75000"/>
                  </a:schemeClr>
                </a:solidFill>
              </a:defRPr>
            </a:lvl3pPr>
            <a:lvl4pPr marL="1619971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4pPr>
            <a:lvl5pPr marL="2159961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5pPr>
            <a:lvl6pPr marL="2699952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6pPr>
            <a:lvl7pPr marL="3239943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7pPr>
            <a:lvl8pPr marL="3779933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8pPr>
            <a:lvl9pPr marL="4319923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A646B-07D5-4708-BD1D-0314E5C33057}" type="datetime1">
              <a:rPr lang="en-US" smtClean="0"/>
              <a:t>6/7/2024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3B18C-03D4-4DF4-B346-4D3106043E50}" type="slidenum">
              <a:rPr lang="en-GB" smtClean="0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989" y="1889868"/>
            <a:ext cx="4769895" cy="5345246"/>
          </a:xfrm>
        </p:spPr>
        <p:txBody>
          <a:bodyPr/>
          <a:lstStyle>
            <a:lvl1pPr>
              <a:defRPr sz="3307"/>
            </a:lvl1pPr>
            <a:lvl2pPr>
              <a:defRPr sz="2835"/>
            </a:lvl2pPr>
            <a:lvl3pPr>
              <a:defRPr sz="2362"/>
            </a:lvl3pPr>
            <a:lvl4pPr>
              <a:defRPr sz="2126"/>
            </a:lvl4pPr>
            <a:lvl5pPr>
              <a:defRPr sz="2126"/>
            </a:lvl5pPr>
            <a:lvl6pPr>
              <a:defRPr sz="2126"/>
            </a:lvl6pPr>
            <a:lvl7pPr>
              <a:defRPr sz="2126"/>
            </a:lvl7pPr>
            <a:lvl8pPr>
              <a:defRPr sz="2126"/>
            </a:lvl8pPr>
            <a:lvl9pPr>
              <a:defRPr sz="212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9880" y="1889868"/>
            <a:ext cx="4769895" cy="5345246"/>
          </a:xfrm>
        </p:spPr>
        <p:txBody>
          <a:bodyPr/>
          <a:lstStyle>
            <a:lvl1pPr>
              <a:defRPr sz="3307"/>
            </a:lvl1pPr>
            <a:lvl2pPr>
              <a:defRPr sz="2835"/>
            </a:lvl2pPr>
            <a:lvl3pPr>
              <a:defRPr sz="2362"/>
            </a:lvl3pPr>
            <a:lvl4pPr>
              <a:defRPr sz="2126"/>
            </a:lvl4pPr>
            <a:lvl5pPr>
              <a:defRPr sz="2126"/>
            </a:lvl5pPr>
            <a:lvl6pPr>
              <a:defRPr sz="2126"/>
            </a:lvl6pPr>
            <a:lvl7pPr>
              <a:defRPr sz="2126"/>
            </a:lvl7pPr>
            <a:lvl8pPr>
              <a:defRPr sz="2126"/>
            </a:lvl8pPr>
            <a:lvl9pPr>
              <a:defRPr sz="212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56EAB-51DE-4DB4-9744-0E8363C6D40E}" type="datetime1">
              <a:rPr lang="en-US" smtClean="0"/>
              <a:t>6/7/2024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3B18C-03D4-4DF4-B346-4D3106043E50}" type="slidenum">
              <a:rPr lang="en-GB" smtClean="0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991" y="1812997"/>
            <a:ext cx="4771770" cy="755571"/>
          </a:xfrm>
        </p:spPr>
        <p:txBody>
          <a:bodyPr anchor="b"/>
          <a:lstStyle>
            <a:lvl1pPr marL="0" indent="0">
              <a:buNone/>
              <a:defRPr sz="2835" b="1"/>
            </a:lvl1pPr>
            <a:lvl2pPr marL="539991" indent="0">
              <a:buNone/>
              <a:defRPr sz="2362" b="1"/>
            </a:lvl2pPr>
            <a:lvl3pPr marL="1079981" indent="0">
              <a:buNone/>
              <a:defRPr sz="2126" b="1"/>
            </a:lvl3pPr>
            <a:lvl4pPr marL="1619971" indent="0">
              <a:buNone/>
              <a:defRPr sz="1889" b="1"/>
            </a:lvl4pPr>
            <a:lvl5pPr marL="2159961" indent="0">
              <a:buNone/>
              <a:defRPr sz="1889" b="1"/>
            </a:lvl5pPr>
            <a:lvl6pPr marL="2699952" indent="0">
              <a:buNone/>
              <a:defRPr sz="1889" b="1"/>
            </a:lvl6pPr>
            <a:lvl7pPr marL="3239943" indent="0">
              <a:buNone/>
              <a:defRPr sz="1889" b="1"/>
            </a:lvl7pPr>
            <a:lvl8pPr marL="3779933" indent="0">
              <a:buNone/>
              <a:defRPr sz="1889" b="1"/>
            </a:lvl8pPr>
            <a:lvl9pPr marL="4319923" indent="0">
              <a:buNone/>
              <a:defRPr sz="188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991" y="2568568"/>
            <a:ext cx="4771770" cy="4666544"/>
          </a:xfrm>
        </p:spPr>
        <p:txBody>
          <a:bodyPr/>
          <a:lstStyle>
            <a:lvl1pPr>
              <a:defRPr sz="2835"/>
            </a:lvl1pPr>
            <a:lvl2pPr>
              <a:defRPr sz="2362"/>
            </a:lvl2pPr>
            <a:lvl3pPr>
              <a:defRPr sz="2126"/>
            </a:lvl3pPr>
            <a:lvl4pPr>
              <a:defRPr sz="1889"/>
            </a:lvl4pPr>
            <a:lvl5pPr>
              <a:defRPr sz="1889"/>
            </a:lvl5pPr>
            <a:lvl6pPr>
              <a:defRPr sz="1889"/>
            </a:lvl6pPr>
            <a:lvl7pPr>
              <a:defRPr sz="1889"/>
            </a:lvl7pPr>
            <a:lvl8pPr>
              <a:defRPr sz="1889"/>
            </a:lvl8pPr>
            <a:lvl9pPr>
              <a:defRPr sz="188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86131" y="1812997"/>
            <a:ext cx="4773645" cy="755571"/>
          </a:xfrm>
        </p:spPr>
        <p:txBody>
          <a:bodyPr anchor="b"/>
          <a:lstStyle>
            <a:lvl1pPr marL="0" indent="0">
              <a:buNone/>
              <a:defRPr sz="2835" b="1"/>
            </a:lvl1pPr>
            <a:lvl2pPr marL="539991" indent="0">
              <a:buNone/>
              <a:defRPr sz="2362" b="1"/>
            </a:lvl2pPr>
            <a:lvl3pPr marL="1079981" indent="0">
              <a:buNone/>
              <a:defRPr sz="2126" b="1"/>
            </a:lvl3pPr>
            <a:lvl4pPr marL="1619971" indent="0">
              <a:buNone/>
              <a:defRPr sz="1889" b="1"/>
            </a:lvl4pPr>
            <a:lvl5pPr marL="2159961" indent="0">
              <a:buNone/>
              <a:defRPr sz="1889" b="1"/>
            </a:lvl5pPr>
            <a:lvl6pPr marL="2699952" indent="0">
              <a:buNone/>
              <a:defRPr sz="1889" b="1"/>
            </a:lvl6pPr>
            <a:lvl7pPr marL="3239943" indent="0">
              <a:buNone/>
              <a:defRPr sz="1889" b="1"/>
            </a:lvl7pPr>
            <a:lvl8pPr marL="3779933" indent="0">
              <a:buNone/>
              <a:defRPr sz="1889" b="1"/>
            </a:lvl8pPr>
            <a:lvl9pPr marL="4319923" indent="0">
              <a:buNone/>
              <a:defRPr sz="188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86131" y="2568568"/>
            <a:ext cx="4773645" cy="4666544"/>
          </a:xfrm>
        </p:spPr>
        <p:txBody>
          <a:bodyPr/>
          <a:lstStyle>
            <a:lvl1pPr>
              <a:defRPr sz="2835"/>
            </a:lvl1pPr>
            <a:lvl2pPr>
              <a:defRPr sz="2362"/>
            </a:lvl2pPr>
            <a:lvl3pPr>
              <a:defRPr sz="2126"/>
            </a:lvl3pPr>
            <a:lvl4pPr>
              <a:defRPr sz="1889"/>
            </a:lvl4pPr>
            <a:lvl5pPr>
              <a:defRPr sz="1889"/>
            </a:lvl5pPr>
            <a:lvl6pPr>
              <a:defRPr sz="1889"/>
            </a:lvl6pPr>
            <a:lvl7pPr>
              <a:defRPr sz="1889"/>
            </a:lvl7pPr>
            <a:lvl8pPr>
              <a:defRPr sz="1889"/>
            </a:lvl8pPr>
            <a:lvl9pPr>
              <a:defRPr sz="188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09634-EFE7-4F14-990A-0C6152EB4EA0}" type="datetime1">
              <a:rPr lang="en-US" smtClean="0"/>
              <a:t>6/7/2024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3B18C-03D4-4DF4-B346-4D3106043E50}" type="slidenum">
              <a:rPr lang="en-GB" smtClean="0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A9E1A-08CA-4A3C-8280-B78D923FF6E5}" type="datetime1">
              <a:rPr lang="en-US" smtClean="0"/>
              <a:t>6/7/2024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3B18C-03D4-4DF4-B346-4D3106043E50}" type="slidenum">
              <a:rPr lang="en-GB" smtClean="0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7A172-DC47-49D8-900D-3FF184850574}" type="datetime1">
              <a:rPr lang="en-US" smtClean="0"/>
              <a:t>6/7/2024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3B18C-03D4-4DF4-B346-4D3106043E50}" type="slidenum">
              <a:rPr lang="en-GB" smtClean="0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990" y="322478"/>
            <a:ext cx="3553047" cy="1372403"/>
          </a:xfrm>
        </p:spPr>
        <p:txBody>
          <a:bodyPr anchor="b"/>
          <a:lstStyle>
            <a:lvl1pPr algn="l">
              <a:defRPr sz="2362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2408" y="322480"/>
            <a:ext cx="6037368" cy="6912635"/>
          </a:xfrm>
        </p:spPr>
        <p:txBody>
          <a:bodyPr/>
          <a:lstStyle>
            <a:lvl1pPr>
              <a:defRPr sz="3780"/>
            </a:lvl1pPr>
            <a:lvl2pPr>
              <a:defRPr sz="3307"/>
            </a:lvl2pPr>
            <a:lvl3pPr>
              <a:defRPr sz="2835"/>
            </a:lvl3pPr>
            <a:lvl4pPr>
              <a:defRPr sz="2362"/>
            </a:lvl4pPr>
            <a:lvl5pPr>
              <a:defRPr sz="2362"/>
            </a:lvl5pPr>
            <a:lvl6pPr>
              <a:defRPr sz="2362"/>
            </a:lvl6pPr>
            <a:lvl7pPr>
              <a:defRPr sz="2362"/>
            </a:lvl7pPr>
            <a:lvl8pPr>
              <a:defRPr sz="2362"/>
            </a:lvl8pPr>
            <a:lvl9pPr>
              <a:defRPr sz="236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9990" y="1694882"/>
            <a:ext cx="3553047" cy="5540233"/>
          </a:xfrm>
        </p:spPr>
        <p:txBody>
          <a:bodyPr/>
          <a:lstStyle>
            <a:lvl1pPr marL="0" indent="0">
              <a:buNone/>
              <a:defRPr sz="1654"/>
            </a:lvl1pPr>
            <a:lvl2pPr marL="539991" indent="0">
              <a:buNone/>
              <a:defRPr sz="1417"/>
            </a:lvl2pPr>
            <a:lvl3pPr marL="1079981" indent="0">
              <a:buNone/>
              <a:defRPr sz="1181"/>
            </a:lvl3pPr>
            <a:lvl4pPr marL="1619971" indent="0">
              <a:buNone/>
              <a:defRPr sz="1063"/>
            </a:lvl4pPr>
            <a:lvl5pPr marL="2159961" indent="0">
              <a:buNone/>
              <a:defRPr sz="1063"/>
            </a:lvl5pPr>
            <a:lvl6pPr marL="2699952" indent="0">
              <a:buNone/>
              <a:defRPr sz="1063"/>
            </a:lvl6pPr>
            <a:lvl7pPr marL="3239943" indent="0">
              <a:buNone/>
              <a:defRPr sz="1063"/>
            </a:lvl7pPr>
            <a:lvl8pPr marL="3779933" indent="0">
              <a:buNone/>
              <a:defRPr sz="1063"/>
            </a:lvl8pPr>
            <a:lvl9pPr marL="4319923" indent="0">
              <a:buNone/>
              <a:defRPr sz="10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890EF-5223-425F-8E2A-FE232CFF46A9}" type="datetime1">
              <a:rPr lang="en-US" smtClean="0"/>
              <a:t>6/7/2024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3B18C-03D4-4DF4-B346-4D3106043E50}" type="slidenum">
              <a:rPr lang="en-GB" smtClean="0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6830" y="5669599"/>
            <a:ext cx="6479858" cy="669328"/>
          </a:xfrm>
        </p:spPr>
        <p:txBody>
          <a:bodyPr anchor="b"/>
          <a:lstStyle>
            <a:lvl1pPr algn="l">
              <a:defRPr sz="2362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16830" y="723699"/>
            <a:ext cx="6479858" cy="4859655"/>
          </a:xfrm>
        </p:spPr>
        <p:txBody>
          <a:bodyPr/>
          <a:lstStyle>
            <a:lvl1pPr marL="0" indent="0">
              <a:buNone/>
              <a:defRPr sz="3780"/>
            </a:lvl1pPr>
            <a:lvl2pPr marL="539991" indent="0">
              <a:buNone/>
              <a:defRPr sz="3307"/>
            </a:lvl2pPr>
            <a:lvl3pPr marL="1079981" indent="0">
              <a:buNone/>
              <a:defRPr sz="2835"/>
            </a:lvl3pPr>
            <a:lvl4pPr marL="1619971" indent="0">
              <a:buNone/>
              <a:defRPr sz="2362"/>
            </a:lvl4pPr>
            <a:lvl5pPr marL="2159961" indent="0">
              <a:buNone/>
              <a:defRPr sz="2362"/>
            </a:lvl5pPr>
            <a:lvl6pPr marL="2699952" indent="0">
              <a:buNone/>
              <a:defRPr sz="2362"/>
            </a:lvl6pPr>
            <a:lvl7pPr marL="3239943" indent="0">
              <a:buNone/>
              <a:defRPr sz="2362"/>
            </a:lvl7pPr>
            <a:lvl8pPr marL="3779933" indent="0">
              <a:buNone/>
              <a:defRPr sz="2362"/>
            </a:lvl8pPr>
            <a:lvl9pPr marL="4319923" indent="0">
              <a:buNone/>
              <a:defRPr sz="2362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16830" y="6338928"/>
            <a:ext cx="6479858" cy="950557"/>
          </a:xfrm>
        </p:spPr>
        <p:txBody>
          <a:bodyPr/>
          <a:lstStyle>
            <a:lvl1pPr marL="0" indent="0">
              <a:buNone/>
              <a:defRPr sz="1654"/>
            </a:lvl1pPr>
            <a:lvl2pPr marL="539991" indent="0">
              <a:buNone/>
              <a:defRPr sz="1417"/>
            </a:lvl2pPr>
            <a:lvl3pPr marL="1079981" indent="0">
              <a:buNone/>
              <a:defRPr sz="1181"/>
            </a:lvl3pPr>
            <a:lvl4pPr marL="1619971" indent="0">
              <a:buNone/>
              <a:defRPr sz="1063"/>
            </a:lvl4pPr>
            <a:lvl5pPr marL="2159961" indent="0">
              <a:buNone/>
              <a:defRPr sz="1063"/>
            </a:lvl5pPr>
            <a:lvl6pPr marL="2699952" indent="0">
              <a:buNone/>
              <a:defRPr sz="1063"/>
            </a:lvl6pPr>
            <a:lvl7pPr marL="3239943" indent="0">
              <a:buNone/>
              <a:defRPr sz="1063"/>
            </a:lvl7pPr>
            <a:lvl8pPr marL="3779933" indent="0">
              <a:buNone/>
              <a:defRPr sz="1063"/>
            </a:lvl8pPr>
            <a:lvl9pPr marL="4319923" indent="0">
              <a:buNone/>
              <a:defRPr sz="10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ED391-D6E0-4CA8-BBFE-6C1F2F34EFDB}" type="datetime1">
              <a:rPr lang="en-US" smtClean="0"/>
              <a:t>6/7/2024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3B18C-03D4-4DF4-B346-4D3106043E50}" type="slidenum">
              <a:rPr lang="en-GB" smtClean="0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9988" y="324353"/>
            <a:ext cx="9719787" cy="13499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988" y="1889868"/>
            <a:ext cx="9719787" cy="53452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9988" y="7506970"/>
            <a:ext cx="2519945" cy="4312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583E6F-C332-4FBE-9F4C-6922F9AA4234}" type="datetime1">
              <a:rPr lang="en-US" smtClean="0"/>
              <a:t>6/7/2024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9920" y="7506970"/>
            <a:ext cx="3419925" cy="4312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39830" y="7506970"/>
            <a:ext cx="2519945" cy="4312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13B18C-03D4-4DF4-B346-4D3106043E50}" type="slidenum">
              <a:rPr lang="en-GB" smtClean="0"/>
              <a:pPr/>
              <a:t>‹N°›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1079981" rtl="0" eaLnBrk="1" latinLnBrk="0" hangingPunct="1">
        <a:spcBef>
          <a:spcPct val="0"/>
        </a:spcBef>
        <a:buNone/>
        <a:defRPr sz="519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4993" indent="-404993" algn="l" defTabSz="1079981" rtl="0" eaLnBrk="1" latinLnBrk="0" hangingPunct="1">
        <a:spcBef>
          <a:spcPct val="20000"/>
        </a:spcBef>
        <a:buFont typeface="Arial" pitchFamily="34" charset="0"/>
        <a:buChar char="•"/>
        <a:defRPr sz="3780" kern="1200">
          <a:solidFill>
            <a:schemeClr val="tx1"/>
          </a:solidFill>
          <a:latin typeface="+mn-lt"/>
          <a:ea typeface="+mn-ea"/>
          <a:cs typeface="+mn-cs"/>
        </a:defRPr>
      </a:lvl1pPr>
      <a:lvl2pPr marL="877485" indent="-337495" algn="l" defTabSz="1079981" rtl="0" eaLnBrk="1" latinLnBrk="0" hangingPunct="1">
        <a:spcBef>
          <a:spcPct val="20000"/>
        </a:spcBef>
        <a:buFont typeface="Arial" pitchFamily="34" charset="0"/>
        <a:buChar char="–"/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349976" indent="-269995" algn="l" defTabSz="1079981" rtl="0" eaLnBrk="1" latinLnBrk="0" hangingPunct="1">
        <a:spcBef>
          <a:spcPct val="20000"/>
        </a:spcBef>
        <a:buFont typeface="Arial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3pPr>
      <a:lvl4pPr marL="1889967" indent="-269995" algn="l" defTabSz="1079981" rtl="0" eaLnBrk="1" latinLnBrk="0" hangingPunct="1">
        <a:spcBef>
          <a:spcPct val="20000"/>
        </a:spcBef>
        <a:buFont typeface="Arial" pitchFamily="34" charset="0"/>
        <a:buChar char="–"/>
        <a:defRPr sz="2362" kern="1200">
          <a:solidFill>
            <a:schemeClr val="tx1"/>
          </a:solidFill>
          <a:latin typeface="+mn-lt"/>
          <a:ea typeface="+mn-ea"/>
          <a:cs typeface="+mn-cs"/>
        </a:defRPr>
      </a:lvl4pPr>
      <a:lvl5pPr marL="2429957" indent="-269995" algn="l" defTabSz="1079981" rtl="0" eaLnBrk="1" latinLnBrk="0" hangingPunct="1">
        <a:spcBef>
          <a:spcPct val="20000"/>
        </a:spcBef>
        <a:buFont typeface="Arial" pitchFamily="34" charset="0"/>
        <a:buChar char="»"/>
        <a:defRPr sz="2362" kern="1200">
          <a:solidFill>
            <a:schemeClr val="tx1"/>
          </a:solidFill>
          <a:latin typeface="+mn-lt"/>
          <a:ea typeface="+mn-ea"/>
          <a:cs typeface="+mn-cs"/>
        </a:defRPr>
      </a:lvl5pPr>
      <a:lvl6pPr marL="2969947" indent="-269995" algn="l" defTabSz="1079981" rtl="0" eaLnBrk="1" latinLnBrk="0" hangingPunct="1">
        <a:spcBef>
          <a:spcPct val="20000"/>
        </a:spcBef>
        <a:buFont typeface="Arial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6pPr>
      <a:lvl7pPr marL="3509938" indent="-269995" algn="l" defTabSz="1079981" rtl="0" eaLnBrk="1" latinLnBrk="0" hangingPunct="1">
        <a:spcBef>
          <a:spcPct val="20000"/>
        </a:spcBef>
        <a:buFont typeface="Arial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7pPr>
      <a:lvl8pPr marL="4049928" indent="-269995" algn="l" defTabSz="1079981" rtl="0" eaLnBrk="1" latinLnBrk="0" hangingPunct="1">
        <a:spcBef>
          <a:spcPct val="20000"/>
        </a:spcBef>
        <a:buFont typeface="Arial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8pPr>
      <a:lvl9pPr marL="4589919" indent="-269995" algn="l" defTabSz="1079981" rtl="0" eaLnBrk="1" latinLnBrk="0" hangingPunct="1">
        <a:spcBef>
          <a:spcPct val="20000"/>
        </a:spcBef>
        <a:buFont typeface="Arial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79981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1pPr>
      <a:lvl2pPr marL="539991" algn="l" defTabSz="1079981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2pPr>
      <a:lvl3pPr marL="1079981" algn="l" defTabSz="1079981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3pPr>
      <a:lvl4pPr marL="1619971" algn="l" defTabSz="1079981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4pPr>
      <a:lvl5pPr marL="2159961" algn="l" defTabSz="1079981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5pPr>
      <a:lvl6pPr marL="2699952" algn="l" defTabSz="1079981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6pPr>
      <a:lvl7pPr marL="3239943" algn="l" defTabSz="1079981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7pPr>
      <a:lvl8pPr marL="3779933" algn="l" defTabSz="1079981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8pPr>
      <a:lvl9pPr marL="4319923" algn="l" defTabSz="1079981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0.jpe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9.emf"/><Relationship Id="rId5" Type="http://schemas.openxmlformats.org/officeDocument/2006/relationships/image" Target="../media/image18.jpeg"/><Relationship Id="rId4" Type="http://schemas.openxmlformats.org/officeDocument/2006/relationships/notesSlide" Target="../notesSlides/notesSlide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7" descr="HPIM077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2443" y="2181043"/>
            <a:ext cx="10461793" cy="3220467"/>
          </a:xfrm>
          <a:prstGeom prst="cloudCallout">
            <a:avLst>
              <a:gd name="adj1" fmla="val -14574"/>
              <a:gd name="adj2" fmla="val 75220"/>
            </a:avLst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52443" y="3349481"/>
            <a:ext cx="9609834" cy="1046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fr-FR" sz="1241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r>
              <a:rPr lang="fr-FR" sz="2480" b="1" dirty="0">
                <a:solidFill>
                  <a:schemeClr val="bg1"/>
                </a:solidFill>
                <a:latin typeface="Arial Black" panose="020B0A04020102020204" pitchFamily="34" charset="0"/>
              </a:rPr>
              <a:t>EXPERIENCES DE L’ONG «FEMMES VOLONTAIRES DEBOUT POUR LE DEVELOPPEMENT DURABLE » </a:t>
            </a:r>
            <a:endParaRPr lang="fr-FR" sz="248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Titr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4166762" y="6376363"/>
            <a:ext cx="2466240" cy="924330"/>
          </a:xfrm>
          <a:prstGeom prst="rect">
            <a:avLst/>
          </a:prstGeom>
          <a:solidFill>
            <a:srgbClr val="92D050"/>
          </a:solidFill>
        </p:spPr>
        <p:txBody>
          <a:bodyPr vert="horz" lIns="107992" tIns="53996" rIns="107992" bIns="53996" rtlCol="0" anchor="ctr">
            <a:noAutofit/>
          </a:bodyPr>
          <a:lstStyle/>
          <a:p>
            <a:pPr marL="404993" indent="-404993" algn="ctr">
              <a:spcBef>
                <a:spcPct val="20000"/>
              </a:spcBef>
              <a:defRPr/>
            </a:pPr>
            <a:r>
              <a:rPr lang="fr-FR" sz="2126" b="1" dirty="0">
                <a:latin typeface="Arial Narrow" pitchFamily="34" charset="0"/>
              </a:rPr>
              <a:t>Abra A. AMELAMEDI  </a:t>
            </a:r>
          </a:p>
          <a:p>
            <a:pPr marL="404993" indent="-404993" algn="ctr">
              <a:spcBef>
                <a:spcPct val="20000"/>
              </a:spcBef>
              <a:defRPr/>
            </a:pPr>
            <a:r>
              <a:rPr lang="fr-FR" sz="1889" b="1" dirty="0">
                <a:latin typeface="Arial Narrow" pitchFamily="34" charset="0"/>
              </a:rPr>
              <a:t>Abidjan, juin 2024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3B18C-03D4-4DF4-B346-4D3106043E50}" type="slidenum">
              <a:rPr lang="en-GB" smtClean="0"/>
              <a:pPr/>
              <a:t>1</a:t>
            </a:fld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26841B2-7016-264B-898F-9012B2C8F980}"/>
              </a:ext>
            </a:extLst>
          </p:cNvPr>
          <p:cNvSpPr/>
          <p:nvPr/>
        </p:nvSpPr>
        <p:spPr>
          <a:xfrm>
            <a:off x="266" y="7741751"/>
            <a:ext cx="10799233" cy="392873"/>
          </a:xfrm>
          <a:prstGeom prst="rect">
            <a:avLst/>
          </a:prstGeom>
          <a:solidFill>
            <a:srgbClr val="006695"/>
          </a:solidFill>
          <a:ln>
            <a:solidFill>
              <a:srgbClr val="0066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95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26841B2-7016-264B-898F-9012B2C8F980}"/>
              </a:ext>
            </a:extLst>
          </p:cNvPr>
          <p:cNvSpPr/>
          <p:nvPr/>
        </p:nvSpPr>
        <p:spPr>
          <a:xfrm>
            <a:off x="-42857" y="52703"/>
            <a:ext cx="10799233" cy="392873"/>
          </a:xfrm>
          <a:prstGeom prst="rect">
            <a:avLst/>
          </a:prstGeom>
          <a:solidFill>
            <a:srgbClr val="006695"/>
          </a:solidFill>
          <a:ln>
            <a:solidFill>
              <a:srgbClr val="0066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95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195C435-084F-493F-988F-2B04E2E61239}"/>
              </a:ext>
            </a:extLst>
          </p:cNvPr>
          <p:cNvSpPr txBox="1"/>
          <p:nvPr/>
        </p:nvSpPr>
        <p:spPr>
          <a:xfrm>
            <a:off x="1727474" y="2769461"/>
            <a:ext cx="8712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Trialogue Régional pour l’Afrique du Centre et de l’Ouest</a:t>
            </a:r>
          </a:p>
        </p:txBody>
      </p:sp>
    </p:spTree>
    <p:extLst>
      <p:ext uri="{BB962C8B-B14F-4D97-AF65-F5344CB8AC3E}">
        <p14:creationId xmlns:p14="http://schemas.microsoft.com/office/powerpoint/2010/main" val="37246338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7DD941ED-BDD8-40E8-8A0C-C0A3FD836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ACEF6B6-8809-428D-8A0E-5C9E2C9FA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3B18C-03D4-4DF4-B346-4D3106043E50}" type="slidenum">
              <a:rPr lang="en-GB" smtClean="0"/>
              <a:pPr/>
              <a:t>10</a:t>
            </a:fld>
            <a:endParaRPr lang="en-GB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508EA90-D922-44BE-9E9E-FD259CDBE2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535" y="1872445"/>
            <a:ext cx="6385089" cy="5445537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D64578C3-D1C4-4C8D-A06E-3C804A3DAD22}"/>
              </a:ext>
            </a:extLst>
          </p:cNvPr>
          <p:cNvSpPr txBox="1"/>
          <p:nvPr/>
        </p:nvSpPr>
        <p:spPr>
          <a:xfrm>
            <a:off x="215305" y="621628"/>
            <a:ext cx="9937104" cy="954107"/>
          </a:xfrm>
          <a:prstGeom prst="rect">
            <a:avLst/>
          </a:prstGeom>
          <a:solidFill>
            <a:srgbClr val="339933"/>
          </a:solidFill>
        </p:spPr>
        <p:txBody>
          <a:bodyPr wrap="square">
            <a:spAutoFit/>
          </a:bodyPr>
          <a:lstStyle/>
          <a:p>
            <a:pPr algn="ctr"/>
            <a:r>
              <a:rPr lang="fr-FR" sz="2800" b="1" dirty="0">
                <a:solidFill>
                  <a:schemeClr val="bg1"/>
                </a:solidFill>
                <a:latin typeface="Aptos Narrow" panose="020B0004020202020204"/>
              </a:rPr>
              <a:t>….Avec des bénéfices à partager équitablement pour maintenir l’engagement et la confiance réciproque entre les membres </a:t>
            </a:r>
            <a:endParaRPr lang="fr-FR" sz="2800" dirty="0">
              <a:solidFill>
                <a:schemeClr val="bg1"/>
              </a:solidFill>
              <a:latin typeface="Aptos Narrow" panose="020B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4534696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42EB9E0D-16D1-1418-D1D8-806E33D2C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F69B6E1-8B8A-6D32-0C45-6C7C4F6DE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3B18C-03D4-4DF4-B346-4D3106043E50}" type="slidenum">
              <a:rPr lang="en-GB" smtClean="0"/>
              <a:pPr/>
              <a:t>11</a:t>
            </a:fld>
            <a:endParaRPr lang="en-GB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4CC017A-5E5C-E002-5671-7B3D304BE0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" r="-1361" b="19766"/>
          <a:stretch/>
        </p:blipFill>
        <p:spPr>
          <a:xfrm>
            <a:off x="5183857" y="2375831"/>
            <a:ext cx="3600401" cy="4340998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44E8A264-5E2C-4BAB-A26D-7E02D9D36B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1" b="37553"/>
          <a:stretch/>
        </p:blipFill>
        <p:spPr>
          <a:xfrm>
            <a:off x="809601" y="2393528"/>
            <a:ext cx="3870201" cy="3974715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B357B205-B11D-488A-9350-B9C80F6EBC0C}"/>
              </a:ext>
            </a:extLst>
          </p:cNvPr>
          <p:cNvSpPr txBox="1"/>
          <p:nvPr/>
        </p:nvSpPr>
        <p:spPr>
          <a:xfrm>
            <a:off x="1440000" y="665336"/>
            <a:ext cx="8802529" cy="855619"/>
          </a:xfrm>
          <a:prstGeom prst="rect">
            <a:avLst/>
          </a:prstGeom>
          <a:solidFill>
            <a:srgbClr val="339933"/>
          </a:solidFill>
          <a:ln w="19050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80" b="1" dirty="0">
                <a:solidFill>
                  <a:schemeClr val="bg1"/>
                </a:solidFill>
                <a:latin typeface="Arial Narrow" panose="020B0606020202030204" pitchFamily="34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Tri et ensachage des poivres de Guinée </a:t>
            </a:r>
            <a:r>
              <a:rPr lang="fr-FR" sz="2480" b="1" i="1" dirty="0">
                <a:solidFill>
                  <a:schemeClr val="bg1"/>
                </a:solidFill>
                <a:latin typeface="Arial Narrow" panose="020B0606020202030204" pitchFamily="34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(</a:t>
            </a:r>
            <a:r>
              <a:rPr lang="fr-FR" sz="2480" b="1" i="1" dirty="0" err="1">
                <a:solidFill>
                  <a:schemeClr val="bg1"/>
                </a:solidFill>
                <a:latin typeface="Arial Narrow" panose="020B0606020202030204" pitchFamily="34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Xylopia</a:t>
            </a:r>
            <a:r>
              <a:rPr lang="fr-FR" sz="2480" b="1" i="1" dirty="0">
                <a:solidFill>
                  <a:schemeClr val="bg1"/>
                </a:solidFill>
                <a:latin typeface="Arial Narrow" panose="020B0606020202030204" pitchFamily="34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 </a:t>
            </a:r>
            <a:r>
              <a:rPr lang="fr-FR" sz="2480" b="1" i="1" dirty="0" err="1">
                <a:solidFill>
                  <a:schemeClr val="bg1"/>
                </a:solidFill>
                <a:latin typeface="Arial Narrow" panose="020B0606020202030204" pitchFamily="34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aethiopica</a:t>
            </a:r>
            <a:r>
              <a:rPr lang="fr-FR" sz="2480" b="1" i="1" dirty="0">
                <a:solidFill>
                  <a:schemeClr val="bg1"/>
                </a:solidFill>
                <a:latin typeface="Arial Narrow" panose="020B0606020202030204" pitchFamily="34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)</a:t>
            </a:r>
            <a:r>
              <a:rPr lang="fr-FR" sz="2480" b="1" dirty="0">
                <a:solidFill>
                  <a:schemeClr val="bg1"/>
                </a:solidFill>
                <a:latin typeface="Arial Narrow" panose="020B0606020202030204" pitchFamily="34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 utilisés comme épice</a:t>
            </a:r>
            <a:r>
              <a:rPr lang="fr-FR" sz="2480" b="1" i="1" dirty="0">
                <a:solidFill>
                  <a:schemeClr val="bg1"/>
                </a:solidFill>
                <a:latin typeface="Arial Narrow" panose="020B0606020202030204" pitchFamily="34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316097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599D6FA5-47E5-9005-2E1B-02E362766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0F37C24-2C0C-5370-918C-97B581DD2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3B18C-03D4-4DF4-B346-4D3106043E50}" type="slidenum">
              <a:rPr lang="en-GB" smtClean="0"/>
              <a:pPr/>
              <a:t>12</a:t>
            </a:fld>
            <a:endParaRPr lang="en-GB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01505C6-78D8-8207-6D63-F9C07CEFE5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881" y="2579079"/>
            <a:ext cx="9144000" cy="514350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3D6F6A7F-DBD4-4768-8956-9B6EF5217D9A}"/>
              </a:ext>
            </a:extLst>
          </p:cNvPr>
          <p:cNvSpPr txBox="1"/>
          <p:nvPr/>
        </p:nvSpPr>
        <p:spPr>
          <a:xfrm>
            <a:off x="1440000" y="665336"/>
            <a:ext cx="8802529" cy="855619"/>
          </a:xfrm>
          <a:prstGeom prst="rect">
            <a:avLst/>
          </a:prstGeom>
          <a:solidFill>
            <a:srgbClr val="339933"/>
          </a:solidFill>
          <a:ln w="19050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80" b="1" dirty="0">
                <a:solidFill>
                  <a:schemeClr val="bg1"/>
                </a:solidFill>
                <a:latin typeface="Arial Narrow" panose="020B0606020202030204" pitchFamily="34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Tri et ensachage des poivres de Guinée </a:t>
            </a:r>
            <a:r>
              <a:rPr lang="fr-FR" sz="2480" b="1" i="1" dirty="0">
                <a:solidFill>
                  <a:schemeClr val="bg1"/>
                </a:solidFill>
                <a:latin typeface="Arial Narrow" panose="020B0606020202030204" pitchFamily="34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(</a:t>
            </a:r>
            <a:r>
              <a:rPr lang="fr-FR" sz="2480" b="1" i="1" dirty="0" err="1">
                <a:solidFill>
                  <a:schemeClr val="bg1"/>
                </a:solidFill>
                <a:latin typeface="Arial Narrow" panose="020B0606020202030204" pitchFamily="34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Xylopia</a:t>
            </a:r>
            <a:r>
              <a:rPr lang="fr-FR" sz="2480" b="1" i="1" dirty="0">
                <a:solidFill>
                  <a:schemeClr val="bg1"/>
                </a:solidFill>
                <a:latin typeface="Arial Narrow" panose="020B0606020202030204" pitchFamily="34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 </a:t>
            </a:r>
            <a:r>
              <a:rPr lang="fr-FR" sz="2480" b="1" i="1" dirty="0" err="1">
                <a:solidFill>
                  <a:schemeClr val="bg1"/>
                </a:solidFill>
                <a:latin typeface="Arial Narrow" panose="020B0606020202030204" pitchFamily="34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aethiopica</a:t>
            </a:r>
            <a:r>
              <a:rPr lang="fr-FR" sz="2480" b="1" i="1" dirty="0">
                <a:solidFill>
                  <a:schemeClr val="bg1"/>
                </a:solidFill>
                <a:latin typeface="Arial Narrow" panose="020B0606020202030204" pitchFamily="34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)</a:t>
            </a:r>
            <a:r>
              <a:rPr lang="fr-FR" sz="2480" b="1" dirty="0">
                <a:solidFill>
                  <a:schemeClr val="bg1"/>
                </a:solidFill>
                <a:latin typeface="Arial Narrow" panose="020B0606020202030204" pitchFamily="34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 utilisés comme épice</a:t>
            </a:r>
            <a:r>
              <a:rPr lang="fr-FR" sz="2480" b="1" i="1" dirty="0">
                <a:solidFill>
                  <a:schemeClr val="bg1"/>
                </a:solidFill>
                <a:latin typeface="Arial Narrow" panose="020B0606020202030204" pitchFamily="34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605176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1367433" y="687546"/>
            <a:ext cx="9032502" cy="819327"/>
          </a:xfrm>
          <a:prstGeom prst="rect">
            <a:avLst/>
          </a:prstGeom>
          <a:solidFill>
            <a:srgbClr val="339933"/>
          </a:solidFill>
          <a:ln w="19050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362" b="1" dirty="0">
                <a:solidFill>
                  <a:schemeClr val="bg1"/>
                </a:solidFill>
                <a:latin typeface="Arial Narrow" panose="020B0606020202030204" pitchFamily="34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 Sensibilisation pour la gestion durable des ressources naturelles du terroir </a:t>
            </a:r>
          </a:p>
        </p:txBody>
      </p:sp>
      <p:pic>
        <p:nvPicPr>
          <p:cNvPr id="8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687546"/>
            <a:ext cx="1190599" cy="1062937"/>
          </a:xfrm>
          <a:prstGeom prst="rect">
            <a:avLst/>
          </a:prstGeom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3B18C-03D4-4DF4-B346-4D3106043E50}" type="slidenum">
              <a:rPr lang="en-GB" smtClean="0"/>
              <a:pPr/>
              <a:t>13</a:t>
            </a:fld>
            <a:endParaRPr lang="en-GB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5308DE75-C397-48E2-A1C9-09480D405B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338" y="2849831"/>
            <a:ext cx="5706984" cy="334407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9F20D26-099C-4A7F-912F-1E7AC2B9AA2D}"/>
              </a:ext>
            </a:extLst>
          </p:cNvPr>
          <p:cNvSpPr/>
          <p:nvPr/>
        </p:nvSpPr>
        <p:spPr>
          <a:xfrm>
            <a:off x="1155453" y="5742145"/>
            <a:ext cx="3676931" cy="2008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709"/>
              </a:spcBef>
              <a:spcAft>
                <a:spcPts val="709"/>
              </a:spcAft>
            </a:pPr>
            <a:r>
              <a:rPr lang="fr-FR" sz="22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Concertation pour trouver des solutions communes relatives à la dégradation des ressources naturelles et à la raréfaction de certaines espèces animales </a:t>
            </a:r>
          </a:p>
        </p:txBody>
      </p:sp>
      <p:pic>
        <p:nvPicPr>
          <p:cNvPr id="15" name="Picture 4">
            <a:extLst>
              <a:ext uri="{FF2B5EF4-FFF2-40B4-BE49-F238E27FC236}">
                <a16:creationId xmlns:a16="http://schemas.microsoft.com/office/drawing/2014/main" id="{FBA63DCC-65F7-4256-922E-CF25E35AA9E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2606" y="2701890"/>
            <a:ext cx="662337" cy="662337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29D651C5-D8AA-4E79-B0AF-C0272ABAF454}"/>
              </a:ext>
            </a:extLst>
          </p:cNvPr>
          <p:cNvSpPr/>
          <p:nvPr/>
        </p:nvSpPr>
        <p:spPr>
          <a:xfrm>
            <a:off x="1176996" y="2701890"/>
            <a:ext cx="3676931" cy="20040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709"/>
              </a:spcBef>
              <a:spcAft>
                <a:spcPts val="709"/>
              </a:spcAft>
            </a:pPr>
            <a:r>
              <a:rPr lang="fr-FR" sz="22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 de solutions toutes faites ou passe-partout: écoute, dialogues, échanges pour prendre en compte les spécificités de chaque localité</a:t>
            </a:r>
          </a:p>
        </p:txBody>
      </p:sp>
      <p:pic>
        <p:nvPicPr>
          <p:cNvPr id="17" name="Picture 4">
            <a:extLst>
              <a:ext uri="{FF2B5EF4-FFF2-40B4-BE49-F238E27FC236}">
                <a16:creationId xmlns:a16="http://schemas.microsoft.com/office/drawing/2014/main" id="{44D64E5E-679D-4E72-8735-3D25FFAADCD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1941" y="5824471"/>
            <a:ext cx="662337" cy="66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0820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/>
        </p:nvGrpSpPr>
        <p:grpSpPr>
          <a:xfrm>
            <a:off x="892615" y="271353"/>
            <a:ext cx="9524792" cy="673661"/>
            <a:chOff x="546794" y="147949"/>
            <a:chExt cx="8064896" cy="57040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46794" y="147949"/>
              <a:ext cx="561579" cy="570407"/>
            </a:xfrm>
            <a:prstGeom prst="rect">
              <a:avLst/>
            </a:prstGeom>
          </p:spPr>
        </p:pic>
        <p:sp>
          <p:nvSpPr>
            <p:cNvPr id="6" name="ZoneTexte 5"/>
            <p:cNvSpPr txBox="1"/>
            <p:nvPr/>
          </p:nvSpPr>
          <p:spPr>
            <a:xfrm>
              <a:off x="1338882" y="232032"/>
              <a:ext cx="7272808" cy="385964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r>
                <a:rPr lang="fr-FR" sz="2362" b="1" dirty="0">
                  <a:latin typeface="Arial Narrow" panose="020B0606020202030204" pitchFamily="34" charset="0"/>
                </a:rPr>
                <a:t> Leçons apprises et perspectives </a:t>
              </a:r>
            </a:p>
          </p:txBody>
        </p:sp>
      </p:grpSp>
      <p:sp>
        <p:nvSpPr>
          <p:cNvPr id="8" name="Rectangle 7"/>
          <p:cNvSpPr/>
          <p:nvPr/>
        </p:nvSpPr>
        <p:spPr>
          <a:xfrm>
            <a:off x="484814" y="1757758"/>
            <a:ext cx="9883620" cy="5233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4993" indent="-404993"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Monotype Corsiva" panose="03010101010201010101" pitchFamily="66" charset="0"/>
              <a:buChar char="-"/>
            </a:pPr>
            <a:r>
              <a:rPr lang="fr-FR" sz="2362" dirty="0">
                <a:latin typeface="Arial Narrow" panose="020B0606020202030204" pitchFamily="34" charset="0"/>
                <a:ea typeface="Times New Roman" panose="02020603050405020304" pitchFamily="18" charset="0"/>
              </a:rPr>
              <a:t>La lutte contre les espèces exotiques envahissantes est à la fois politique et technique. FVDD est engagé au côté du gouvernement togolais pour réaliser la cible   6 du cadre mondiale pour la biodiversité de Kunming-Montréal ; </a:t>
            </a:r>
          </a:p>
          <a:p>
            <a:pPr marL="404993" indent="-404993"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Monotype Corsiva" panose="03010101010201010101" pitchFamily="66" charset="0"/>
              <a:buChar char="-"/>
            </a:pPr>
            <a:r>
              <a:rPr lang="fr-FR" sz="2362" dirty="0">
                <a:latin typeface="Arial Narrow" panose="020B0606020202030204" pitchFamily="34" charset="0"/>
                <a:ea typeface="Times New Roman" panose="02020603050405020304" pitchFamily="18" charset="0"/>
              </a:rPr>
              <a:t> La prise en compte des connaissances traditionnelles et savoirs locaux contribue à préserver les espèces de la flore et de la faune menacées, la conservation durable de la faune et de la flore mérite une attention particulière des gouvernants ;</a:t>
            </a:r>
          </a:p>
          <a:p>
            <a:pPr marL="404993" indent="-404993"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Monotype Corsiva" panose="03010101010201010101" pitchFamily="66" charset="0"/>
              <a:buChar char="-"/>
            </a:pPr>
            <a:r>
              <a:rPr lang="fr-FR" sz="2362" dirty="0">
                <a:latin typeface="Arial Narrow" panose="020B0606020202030204" pitchFamily="34" charset="0"/>
                <a:ea typeface="Times New Roman" panose="02020603050405020304" pitchFamily="18" charset="0"/>
              </a:rPr>
              <a:t>Il faut tenir compte des solutions proposées par les communautés locales pour faire face aux effets du changement climatiques ; </a:t>
            </a:r>
          </a:p>
          <a:p>
            <a:pPr marL="404993" indent="-404993"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Monotype Corsiva" panose="03010101010201010101" pitchFamily="66" charset="0"/>
              <a:buChar char="-"/>
            </a:pPr>
            <a:r>
              <a:rPr lang="fr-FR" sz="2362" dirty="0">
                <a:latin typeface="Arial Narrow" panose="020B0606020202030204" pitchFamily="34" charset="0"/>
                <a:ea typeface="Times New Roman" panose="02020603050405020304" pitchFamily="18" charset="0"/>
              </a:rPr>
              <a:t>Tenir compte de l’éthique et de la transparence pour maintenir la confiance ;</a:t>
            </a:r>
          </a:p>
          <a:p>
            <a:pPr marL="404993" indent="-404993"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Monotype Corsiva" panose="03010101010201010101" pitchFamily="66" charset="0"/>
              <a:buChar char="-"/>
            </a:pPr>
            <a:r>
              <a:rPr lang="fr-FR" sz="2362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solutions simples à implémenter et qui tiennent compte des valeurs des communautés sont vites acceptées. </a:t>
            </a:r>
            <a:endParaRPr lang="fr-FR" sz="1889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3B18C-03D4-4DF4-B346-4D3106043E50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AB22D37-7DED-4B3C-BB68-708E7DCED3D8}"/>
              </a:ext>
            </a:extLst>
          </p:cNvPr>
          <p:cNvSpPr txBox="1"/>
          <p:nvPr/>
        </p:nvSpPr>
        <p:spPr>
          <a:xfrm>
            <a:off x="431329" y="1338284"/>
            <a:ext cx="2933976" cy="419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126" b="1" dirty="0">
                <a:latin typeface="Arial Black" panose="020B0A04020102020204" pitchFamily="34" charset="0"/>
              </a:rPr>
              <a:t>Leçons apprises</a:t>
            </a:r>
          </a:p>
        </p:txBody>
      </p:sp>
    </p:spTree>
    <p:extLst>
      <p:ext uri="{BB962C8B-B14F-4D97-AF65-F5344CB8AC3E}">
        <p14:creationId xmlns:p14="http://schemas.microsoft.com/office/powerpoint/2010/main" val="31521987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A95E6A83-DC95-499F-B06D-A510E651E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B3A3F49-04BC-46A1-9B6E-834E53772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3B18C-03D4-4DF4-B346-4D3106043E50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8F31BDF-03EE-40C6-9E0C-0971E5ABBC90}"/>
              </a:ext>
            </a:extLst>
          </p:cNvPr>
          <p:cNvSpPr txBox="1"/>
          <p:nvPr/>
        </p:nvSpPr>
        <p:spPr>
          <a:xfrm>
            <a:off x="863377" y="377304"/>
            <a:ext cx="2933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latin typeface="Arial Black" panose="020B0A04020102020204" pitchFamily="34" charset="0"/>
              </a:rPr>
              <a:t>Perspectives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9CAB31F-6041-404F-B5E3-3B9E90168269}"/>
              </a:ext>
            </a:extLst>
          </p:cNvPr>
          <p:cNvSpPr/>
          <p:nvPr/>
        </p:nvSpPr>
        <p:spPr>
          <a:xfrm>
            <a:off x="215305" y="1241400"/>
            <a:ext cx="9883620" cy="5644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4993" indent="-404993"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Monotype Corsiva" panose="03010101010201010101" pitchFamily="66" charset="0"/>
              <a:buChar char="-"/>
            </a:pPr>
            <a:r>
              <a:rPr lang="fr-FR" sz="2362" dirty="0">
                <a:latin typeface="Arial Narrow" panose="020B0606020202030204" pitchFamily="34" charset="0"/>
                <a:ea typeface="Times New Roman" panose="02020603050405020304" pitchFamily="18" charset="0"/>
              </a:rPr>
              <a:t>La lutte contre les espèces exotiques envahissantes est à la fois politique et technique. FVDD est engagé au côté du gouvernement togolais pour réaliser la cible   6 du cadre mondiale pour la biodiversité de Kunming-Montréal ;</a:t>
            </a:r>
          </a:p>
          <a:p>
            <a:pPr marL="404993" indent="-404993"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Monotype Corsiva" panose="03010101010201010101" pitchFamily="66" charset="0"/>
              <a:buChar char="-"/>
            </a:pPr>
            <a:r>
              <a:rPr lang="fr-FR" sz="2362" dirty="0">
                <a:latin typeface="Arial Narrow" panose="020B0606020202030204" pitchFamily="34" charset="0"/>
                <a:ea typeface="Times New Roman" panose="02020603050405020304" pitchFamily="18" charset="0"/>
              </a:rPr>
              <a:t> FVDD s’engage également à contribuer à la réalisation de l’ambition du gouvernement togolais  qui consiste à reboiser 1 milliards d’arbres d’ici à 2030 et à porter la couverture forestière de 24,24 % à 26% sur la même période ;</a:t>
            </a:r>
          </a:p>
          <a:p>
            <a:pPr marL="404993" indent="-404993"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Monotype Corsiva" panose="03010101010201010101" pitchFamily="66" charset="0"/>
              <a:buChar char="-"/>
            </a:pPr>
            <a:r>
              <a:rPr lang="fr-FR" sz="2362" dirty="0">
                <a:latin typeface="Arial Narrow" panose="020B0606020202030204" pitchFamily="34" charset="0"/>
                <a:ea typeface="Times New Roman" panose="02020603050405020304" pitchFamily="18" charset="0"/>
              </a:rPr>
              <a:t>Les activités génératrices de revenus aux femmes membres de l’ONG se poursuivront ; </a:t>
            </a:r>
          </a:p>
          <a:p>
            <a:pPr marL="404993" indent="-404993"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Monotype Corsiva" panose="03010101010201010101" pitchFamily="66" charset="0"/>
              <a:buChar char="-"/>
            </a:pPr>
            <a:r>
              <a:rPr lang="fr-FR" sz="2362" dirty="0">
                <a:latin typeface="Arial Narrow" panose="020B0606020202030204" pitchFamily="34" charset="0"/>
                <a:ea typeface="Times New Roman" panose="02020603050405020304" pitchFamily="18" charset="0"/>
              </a:rPr>
              <a:t>Mener un plaidoyer  auprès de l’administration forestière pour le soutien du reboisement des espèces locales mieux adaptées au changement climatique au détriment des espèces exotiques comme le teck et l’eucalyptus. </a:t>
            </a:r>
          </a:p>
          <a:p>
            <a:pPr marL="404993" indent="-404993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Monotype Corsiva" panose="03010101010201010101" pitchFamily="66" charset="0"/>
              <a:buChar char="-"/>
            </a:pPr>
            <a:endParaRPr lang="fr-FR" sz="2362" dirty="0">
              <a:latin typeface="Arial Narrow" panose="020B0606020202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6360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Carlo\Pictures\153125645-dd4e9eef-667b-4cbe-8130-2892b3a7279f.jp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646" y="573210"/>
            <a:ext cx="3826925" cy="2198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 rot="20134424">
            <a:off x="4039942" y="3050388"/>
            <a:ext cx="2732272" cy="1619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307" b="1" dirty="0">
                <a:latin typeface="Arial Narrow" pitchFamily="34" charset="0"/>
              </a:rPr>
              <a:t>MERCI </a:t>
            </a:r>
          </a:p>
          <a:p>
            <a:pPr algn="ctr"/>
            <a:r>
              <a:rPr lang="fr-FR" sz="3307" b="1" dirty="0">
                <a:latin typeface="Arial Narrow" pitchFamily="34" charset="0"/>
              </a:rPr>
              <a:t>DE VOTRE ATTENTION</a:t>
            </a:r>
            <a:endParaRPr lang="en-GB" sz="3307" dirty="0"/>
          </a:p>
        </p:txBody>
      </p:sp>
      <p:pic>
        <p:nvPicPr>
          <p:cNvPr id="4" name="Picture 2" descr="C:\Users\Carlo\Pictures\153125645-dd4e9eef-667b-4cbe-8130-2892b3a7279f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949" y="4705363"/>
            <a:ext cx="3813773" cy="2132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7"/>
          <p:cNvPicPr/>
          <p:nvPr/>
        </p:nvPicPr>
        <p:blipFill>
          <a:blip r:embed="rId6" cstate="print"/>
          <a:srcRect l="49856" b="33550"/>
          <a:stretch>
            <a:fillRect/>
          </a:stretch>
        </p:blipFill>
        <p:spPr bwMode="auto">
          <a:xfrm>
            <a:off x="298682" y="6255590"/>
            <a:ext cx="1594553" cy="1466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Imagen 1" descr="Powerful questions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4304" y="330641"/>
            <a:ext cx="1628965" cy="1533945"/>
          </a:xfrm>
          <a:prstGeom prst="rect">
            <a:avLst/>
          </a:prstGeom>
        </p:spPr>
      </p:pic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3B18C-03D4-4DF4-B346-4D3106043E50}" type="slidenum">
              <a:rPr lang="en-GB" smtClean="0"/>
              <a:pPr/>
              <a:t>16</a:t>
            </a:fld>
            <a:endParaRPr lang="en-GB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C7F9328E-2D08-4617-9FBA-F5CC7688636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3329" r="7326" b="21550"/>
          <a:stretch/>
        </p:blipFill>
        <p:spPr>
          <a:xfrm>
            <a:off x="6758681" y="881579"/>
            <a:ext cx="2160240" cy="2284220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ABA6DEC6-45A6-4CEB-96CF-3A5897B61DB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3329" r="7326" b="21550"/>
          <a:stretch/>
        </p:blipFill>
        <p:spPr>
          <a:xfrm>
            <a:off x="1893235" y="3980512"/>
            <a:ext cx="2160240" cy="2284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922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826590" y="1313408"/>
            <a:ext cx="9397827" cy="5544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4993" indent="-404993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sz="3780" b="1" dirty="0">
                <a:latin typeface="Arial Narrow" panose="020B0606020202030204" pitchFamily="34" charset="0"/>
              </a:rPr>
              <a:t>  Brève présentation de l’ONG FVDD</a:t>
            </a:r>
          </a:p>
          <a:p>
            <a:pPr>
              <a:lnSpc>
                <a:spcPct val="150000"/>
              </a:lnSpc>
            </a:pPr>
            <a:endParaRPr lang="fr-FR" sz="1417" dirty="0">
              <a:latin typeface="Arial Narrow" panose="020B0606020202030204" pitchFamily="34" charset="0"/>
            </a:endParaRPr>
          </a:p>
          <a:p>
            <a:pPr>
              <a:lnSpc>
                <a:spcPct val="150000"/>
              </a:lnSpc>
            </a:pPr>
            <a:endParaRPr lang="fr-FR" sz="3780" dirty="0">
              <a:latin typeface="Arial Narrow" panose="020B0606020202030204" pitchFamily="34" charset="0"/>
            </a:endParaRPr>
          </a:p>
          <a:p>
            <a:pPr marL="404993" indent="-404993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sz="3780" b="1" dirty="0">
                <a:latin typeface="Arial Narrow" panose="020B0606020202030204" pitchFamily="34" charset="0"/>
              </a:rPr>
              <a:t> Activités phares </a:t>
            </a:r>
          </a:p>
          <a:p>
            <a:pPr marL="404993" indent="-404993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fr-FR" sz="3780" b="1" dirty="0">
              <a:latin typeface="Arial Narrow" panose="020B0606020202030204" pitchFamily="34" charset="0"/>
            </a:endParaRPr>
          </a:p>
          <a:p>
            <a:pPr marL="404993" indent="-404993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sz="3780" b="1" dirty="0">
                <a:latin typeface="Arial Narrow" panose="020B0606020202030204" pitchFamily="34" charset="0"/>
              </a:rPr>
              <a:t> Leçons apprises &amp; perspectives  </a:t>
            </a:r>
          </a:p>
          <a:p>
            <a:pPr>
              <a:lnSpc>
                <a:spcPct val="150000"/>
              </a:lnSpc>
            </a:pPr>
            <a:endParaRPr lang="fr-FR" sz="3780" dirty="0">
              <a:latin typeface="Arial Narrow" panose="020B0606020202030204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913128" y="423353"/>
            <a:ext cx="5442738" cy="674031"/>
          </a:xfrm>
          <a:prstGeom prst="rect">
            <a:avLst/>
          </a:prstGeom>
          <a:solidFill>
            <a:srgbClr val="339933"/>
          </a:solidFill>
          <a:ln w="19050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780" b="1" dirty="0">
                <a:solidFill>
                  <a:schemeClr val="bg1"/>
                </a:solidFill>
                <a:latin typeface="Arial Narrow" panose="020B0606020202030204" pitchFamily="34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Plan de </a:t>
            </a:r>
            <a:r>
              <a:rPr lang="fr-FR" sz="3307" b="1" dirty="0">
                <a:solidFill>
                  <a:schemeClr val="bg1"/>
                </a:solidFill>
                <a:latin typeface="Arial Narrow" panose="020B0606020202030204" pitchFamily="34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présentation</a:t>
            </a:r>
            <a:endParaRPr lang="fr-FR" sz="3780" b="1" dirty="0">
              <a:solidFill>
                <a:schemeClr val="bg1"/>
              </a:solidFill>
              <a:latin typeface="Arial Narrow" panose="020B0606020202030204" pitchFamily="34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3B18C-03D4-4DF4-B346-4D3106043E50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7497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78641" y="1547531"/>
            <a:ext cx="5159262" cy="891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598" b="1" i="1" dirty="0">
                <a:solidFill>
                  <a:srgbClr val="5A0048"/>
                </a:solidFill>
                <a:latin typeface="Arial Narrow" panose="020B0606020202030204" pitchFamily="34" charset="0"/>
              </a:rPr>
              <a:t> Groupement </a:t>
            </a:r>
            <a:r>
              <a:rPr lang="fr-FR" sz="2598" b="1" i="1" dirty="0" err="1">
                <a:solidFill>
                  <a:srgbClr val="5A0048"/>
                </a:solidFill>
                <a:latin typeface="Arial Narrow" panose="020B0606020202030204" pitchFamily="34" charset="0"/>
              </a:rPr>
              <a:t>Lolonu</a:t>
            </a:r>
            <a:r>
              <a:rPr lang="fr-FR" sz="2598" b="1" i="1" dirty="0">
                <a:solidFill>
                  <a:srgbClr val="5A0048"/>
                </a:solidFill>
                <a:latin typeface="Arial Narrow" panose="020B0606020202030204" pitchFamily="34" charset="0"/>
              </a:rPr>
              <a:t> créée en 2001 et reconnue comme ONG en 2014   </a:t>
            </a:r>
          </a:p>
        </p:txBody>
      </p:sp>
      <p:pic>
        <p:nvPicPr>
          <p:cNvPr id="4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793" y="4337744"/>
            <a:ext cx="874141" cy="81116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05953" y="4478329"/>
            <a:ext cx="9265384" cy="2791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80" b="1" i="1" dirty="0">
                <a:solidFill>
                  <a:srgbClr val="D60093"/>
                </a:solidFill>
                <a:latin typeface="Arial Narrow" panose="020B0606020202030204" pitchFamily="34" charset="0"/>
              </a:rPr>
              <a:t>   Domaines d’intervention </a:t>
            </a:r>
            <a:r>
              <a:rPr lang="fr-FR" sz="2480" b="1" i="1" dirty="0">
                <a:solidFill>
                  <a:srgbClr val="5A0048"/>
                </a:solidFill>
                <a:latin typeface="Arial Narrow" panose="020B0606020202030204" pitchFamily="34" charset="0"/>
              </a:rPr>
              <a:t>: </a:t>
            </a:r>
          </a:p>
          <a:p>
            <a:pPr marL="404993" indent="-404993" algn="just">
              <a:lnSpc>
                <a:spcPct val="120000"/>
              </a:lnSpc>
              <a:buFontTx/>
              <a:buChar char="-"/>
            </a:pPr>
            <a:r>
              <a:rPr lang="fr-FR" sz="2126" b="1" i="1" dirty="0">
                <a:latin typeface="Arial Narrow" panose="020B0606020202030204" pitchFamily="34" charset="0"/>
              </a:rPr>
              <a:t>plantations d’alignement et plantation d’arbres dans des zones au relief accidenté;</a:t>
            </a:r>
          </a:p>
          <a:p>
            <a:pPr marL="404993" indent="-404993" algn="just">
              <a:lnSpc>
                <a:spcPct val="120000"/>
              </a:lnSpc>
              <a:buFontTx/>
              <a:buChar char="-"/>
            </a:pPr>
            <a:r>
              <a:rPr lang="fr-FR" sz="2126" b="1" i="1" dirty="0">
                <a:latin typeface="Arial Narrow" panose="020B0606020202030204" pitchFamily="34" charset="0"/>
              </a:rPr>
              <a:t>appui à la création de forêts communautaires dans différentes localités;</a:t>
            </a:r>
          </a:p>
          <a:p>
            <a:pPr marL="404993" indent="-404993" algn="just">
              <a:lnSpc>
                <a:spcPct val="120000"/>
              </a:lnSpc>
              <a:buFontTx/>
              <a:buChar char="-"/>
            </a:pPr>
            <a:r>
              <a:rPr lang="fr-FR" sz="2126" b="1" i="1" dirty="0">
                <a:latin typeface="Arial Narrow" panose="020B0606020202030204" pitchFamily="34" charset="0"/>
              </a:rPr>
              <a:t>production de semences forestières principalement des espèces locales rares ou menacées de disparition</a:t>
            </a:r>
            <a:r>
              <a:rPr lang="fr-FR" sz="2126" b="1" i="1" dirty="0">
                <a:solidFill>
                  <a:srgbClr val="5A0048"/>
                </a:solidFill>
                <a:latin typeface="Arial Narrow" panose="020B0606020202030204" pitchFamily="34" charset="0"/>
              </a:rPr>
              <a:t> </a:t>
            </a:r>
            <a:r>
              <a:rPr lang="fr-FR" sz="2126" b="1" i="1" dirty="0">
                <a:latin typeface="Arial Narrow" panose="020B0606020202030204" pitchFamily="34" charset="0"/>
              </a:rPr>
              <a:t>au centre de semences forestières de </a:t>
            </a:r>
            <a:r>
              <a:rPr lang="fr-FR" sz="2126" b="1" i="1" dirty="0" err="1">
                <a:latin typeface="Arial Narrow" panose="020B0606020202030204" pitchFamily="34" charset="0"/>
              </a:rPr>
              <a:t>Danyi</a:t>
            </a:r>
            <a:r>
              <a:rPr lang="fr-FR" sz="2126" b="1" i="1" dirty="0">
                <a:latin typeface="Arial Narrow" panose="020B0606020202030204" pitchFamily="34" charset="0"/>
              </a:rPr>
              <a:t>;</a:t>
            </a:r>
          </a:p>
          <a:p>
            <a:pPr marL="404993" indent="-404993" algn="just">
              <a:lnSpc>
                <a:spcPct val="120000"/>
              </a:lnSpc>
              <a:buFontTx/>
              <a:buChar char="-"/>
            </a:pPr>
            <a:r>
              <a:rPr lang="fr-FR" sz="2126" b="1" i="1" dirty="0">
                <a:latin typeface="Arial Narrow" panose="020B0606020202030204" pitchFamily="34" charset="0"/>
              </a:rPr>
              <a:t>Education environnementale </a:t>
            </a:r>
            <a:endParaRPr lang="fr-FR" sz="2126" dirty="0">
              <a:latin typeface="Arial Narrow" panose="020B0606020202030204" pitchFamily="34" charset="0"/>
            </a:endParaRPr>
          </a:p>
        </p:txBody>
      </p:sp>
      <p:pic>
        <p:nvPicPr>
          <p:cNvPr id="6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275" y="1406720"/>
            <a:ext cx="874141" cy="81116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489945" y="3300232"/>
            <a:ext cx="6081716" cy="819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362" b="1" i="1" dirty="0">
                <a:solidFill>
                  <a:srgbClr val="D60093"/>
                </a:solidFill>
                <a:latin typeface="Arial Narrow" panose="020B0606020202030204" pitchFamily="34" charset="0"/>
              </a:rPr>
              <a:t>Siège</a:t>
            </a:r>
            <a:r>
              <a:rPr lang="fr-FR" sz="2362" b="1" i="1" dirty="0">
                <a:solidFill>
                  <a:srgbClr val="000000"/>
                </a:solidFill>
                <a:latin typeface="Arial Narrow" panose="020B0606020202030204" pitchFamily="34" charset="0"/>
              </a:rPr>
              <a:t> : Préfecture de </a:t>
            </a:r>
            <a:r>
              <a:rPr lang="fr-FR" sz="2362" b="1" i="1" dirty="0" err="1">
                <a:solidFill>
                  <a:srgbClr val="000000"/>
                </a:solidFill>
                <a:latin typeface="Arial Narrow" panose="020B0606020202030204" pitchFamily="34" charset="0"/>
              </a:rPr>
              <a:t>Danyi</a:t>
            </a:r>
            <a:r>
              <a:rPr lang="fr-FR" sz="2362" b="1" i="1" dirty="0">
                <a:solidFill>
                  <a:srgbClr val="000000"/>
                </a:solidFill>
                <a:latin typeface="Arial Narrow" panose="020B0606020202030204" pitchFamily="34" charset="0"/>
              </a:rPr>
              <a:t> (région des Plateaux), Togo </a:t>
            </a:r>
            <a:endParaRPr lang="fr-FR" sz="2362" b="1" i="1" dirty="0">
              <a:latin typeface="Arial Narrow" panose="020B0606020202030204" pitchFamily="34" charset="0"/>
            </a:endParaRPr>
          </a:p>
        </p:txBody>
      </p:sp>
      <p:pic>
        <p:nvPicPr>
          <p:cNvPr id="8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274" y="3122419"/>
            <a:ext cx="874141" cy="81116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26841B2-7016-264B-898F-9012B2C8F980}"/>
              </a:ext>
            </a:extLst>
          </p:cNvPr>
          <p:cNvSpPr/>
          <p:nvPr/>
        </p:nvSpPr>
        <p:spPr>
          <a:xfrm>
            <a:off x="266" y="7706553"/>
            <a:ext cx="10799233" cy="392873"/>
          </a:xfrm>
          <a:prstGeom prst="rect">
            <a:avLst/>
          </a:prstGeom>
          <a:solidFill>
            <a:srgbClr val="006695"/>
          </a:solidFill>
          <a:ln>
            <a:solidFill>
              <a:srgbClr val="0066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95" dirty="0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3B18C-03D4-4DF4-B346-4D3106043E50}" type="slidenum">
              <a:rPr lang="en-GB" smtClean="0"/>
              <a:pPr/>
              <a:t>3</a:t>
            </a:fld>
            <a:endParaRPr lang="en-GB"/>
          </a:p>
        </p:txBody>
      </p: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D908EB17-7EC2-42F4-975D-1F60EFA49234}"/>
              </a:ext>
            </a:extLst>
          </p:cNvPr>
          <p:cNvGrpSpPr/>
          <p:nvPr/>
        </p:nvGrpSpPr>
        <p:grpSpPr>
          <a:xfrm>
            <a:off x="273086" y="-49879"/>
            <a:ext cx="10160453" cy="1020230"/>
            <a:chOff x="538988" y="500386"/>
            <a:chExt cx="7636886" cy="863856"/>
          </a:xfrm>
        </p:grpSpPr>
        <p:pic>
          <p:nvPicPr>
            <p:cNvPr id="17" name="Picture 1">
              <a:extLst>
                <a:ext uri="{FF2B5EF4-FFF2-40B4-BE49-F238E27FC236}">
                  <a16:creationId xmlns:a16="http://schemas.microsoft.com/office/drawing/2014/main" id="{FE29B1B6-92E6-4DDC-AA2C-D04BB1B954B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38988" y="500386"/>
              <a:ext cx="830967" cy="863856"/>
            </a:xfrm>
            <a:prstGeom prst="rect">
              <a:avLst/>
            </a:prstGeom>
          </p:spPr>
        </p:pic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0F9C558F-B2E9-42EC-8B9C-431A477EE8AE}"/>
                </a:ext>
              </a:extLst>
            </p:cNvPr>
            <p:cNvSpPr txBox="1"/>
            <p:nvPr/>
          </p:nvSpPr>
          <p:spPr>
            <a:xfrm>
              <a:off x="1480298" y="639368"/>
              <a:ext cx="6695576" cy="693746"/>
            </a:xfrm>
            <a:prstGeom prst="rect">
              <a:avLst/>
            </a:prstGeom>
            <a:solidFill>
              <a:srgbClr val="339933"/>
            </a:solidFill>
            <a:ln w="19050">
              <a:solidFill>
                <a:schemeClr val="tx1"/>
              </a:solidFill>
              <a:prstDash val="solid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362" b="1" dirty="0">
                  <a:solidFill>
                    <a:schemeClr val="bg1"/>
                  </a:solidFill>
                  <a:latin typeface="Arial Narrow" panose="020B0606020202030204" pitchFamily="34" charset="0"/>
                  <a:ea typeface="Microsoft Himalaya" panose="01010100010101010101" pitchFamily="2" charset="0"/>
                  <a:cs typeface="Microsoft Himalaya" panose="01010100010101010101" pitchFamily="2" charset="0"/>
                </a:rPr>
                <a:t>Bref aperçu des femmes Volontaires pour le Développement Durable  (FVDD)</a:t>
              </a:r>
            </a:p>
          </p:txBody>
        </p:sp>
      </p:grpSp>
      <p:pic>
        <p:nvPicPr>
          <p:cNvPr id="20" name="Espace réservé du contenu 8">
            <a:extLst>
              <a:ext uri="{FF2B5EF4-FFF2-40B4-BE49-F238E27FC236}">
                <a16:creationId xmlns:a16="http://schemas.microsoft.com/office/drawing/2014/main" id="{6C1D9C65-A46B-45EC-BE41-6A368CFC31B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00" r="14321" b="54641"/>
          <a:stretch/>
        </p:blipFill>
        <p:spPr>
          <a:xfrm>
            <a:off x="7296776" y="1993487"/>
            <a:ext cx="3562378" cy="2211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181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B15BA161-3141-AA61-C22F-615DBC774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054CD10-D026-7389-6159-E6B9BAAD4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3B18C-03D4-4DF4-B346-4D3106043E50}" type="slidenum">
              <a:rPr lang="en-GB" smtClean="0"/>
              <a:pPr/>
              <a:t>4</a:t>
            </a:fld>
            <a:endParaRPr lang="en-GB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11E5138-4518-3142-97A3-69D81773DA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09" y="1650250"/>
            <a:ext cx="3294405" cy="5856719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0049D8D2-DCA6-69DE-C3E6-0E83E5235BE0}"/>
              </a:ext>
            </a:extLst>
          </p:cNvPr>
          <p:cNvSpPr txBox="1"/>
          <p:nvPr/>
        </p:nvSpPr>
        <p:spPr>
          <a:xfrm>
            <a:off x="3959721" y="3368926"/>
            <a:ext cx="360039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b="1" dirty="0">
                <a:latin typeface="Aptos Narrow" panose="020B0004020202020204" pitchFamily="34" charset="0"/>
              </a:rPr>
              <a:t>Situé à l’Ouest du Togo proche de la frontière avec le Ghana</a:t>
            </a:r>
          </a:p>
          <a:p>
            <a:pPr algn="just"/>
            <a:endParaRPr lang="fr-TG" sz="2400" b="1" dirty="0">
              <a:latin typeface="Aptos Narrow" panose="020B0004020202020204" pitchFamily="34" charset="0"/>
            </a:endParaRPr>
          </a:p>
          <a:p>
            <a:pPr algn="just"/>
            <a:r>
              <a:rPr lang="fr-FR" sz="2400" b="1" dirty="0">
                <a:latin typeface="Aptos Narrow" panose="020B0004020202020204" pitchFamily="34" charset="0"/>
              </a:rPr>
              <a:t>Zone de Paysage de montage de plus en plus menacé  </a:t>
            </a:r>
          </a:p>
          <a:p>
            <a:pPr algn="just"/>
            <a:endParaRPr lang="fr-FR" sz="2400" b="1" dirty="0">
              <a:latin typeface="Aptos Narrow" panose="020B0004020202020204" pitchFamily="34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2262AD1-0F44-E1DA-28B9-6E7555BA21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193" y="1621956"/>
            <a:ext cx="3269325" cy="5812133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EEEAC3BC-2062-95ED-E745-2A453E1A2344}"/>
              </a:ext>
            </a:extLst>
          </p:cNvPr>
          <p:cNvSpPr txBox="1"/>
          <p:nvPr/>
        </p:nvSpPr>
        <p:spPr>
          <a:xfrm>
            <a:off x="935385" y="693630"/>
            <a:ext cx="96490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solidFill>
                  <a:srgbClr val="FF0066"/>
                </a:solidFill>
                <a:latin typeface="Arial Black" panose="020B0A04020102020204" pitchFamily="34" charset="0"/>
              </a:rPr>
              <a:t>N’</a:t>
            </a:r>
            <a:r>
              <a:rPr lang="fr-FR" sz="2400" dirty="0" err="1">
                <a:solidFill>
                  <a:srgbClr val="FF0066"/>
                </a:solidFill>
                <a:latin typeface="Arial Black" panose="020B0A04020102020204" pitchFamily="34" charset="0"/>
              </a:rPr>
              <a:t>digbé</a:t>
            </a:r>
            <a:r>
              <a:rPr lang="fr-FR" sz="2400" dirty="0">
                <a:solidFill>
                  <a:srgbClr val="FF0066"/>
                </a:solidFill>
                <a:latin typeface="Arial Black" panose="020B0A04020102020204" pitchFamily="34" charset="0"/>
              </a:rPr>
              <a:t> : Zone d’intervention prioritaire de l’ONG</a:t>
            </a:r>
            <a:endParaRPr lang="fr-TG" sz="2400" dirty="0">
              <a:solidFill>
                <a:srgbClr val="FF0066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8877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9667" y="4913808"/>
            <a:ext cx="2326798" cy="193019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737344"/>
            <a:ext cx="10533090" cy="6465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7495" indent="-337495">
              <a:lnSpc>
                <a:spcPct val="114000"/>
              </a:lnSpc>
              <a:spcBef>
                <a:spcPts val="709"/>
              </a:spcBef>
              <a:spcAft>
                <a:spcPts val="709"/>
              </a:spcAft>
              <a:buFont typeface="Wingdings" panose="05000000000000000000" pitchFamily="2" charset="2"/>
              <a:buChar char="ü"/>
            </a:pPr>
            <a:r>
              <a:rPr lang="fr-FR" sz="2100" b="1" dirty="0">
                <a:latin typeface="Arial Narrow" panose="020B0606020202030204" pitchFamily="34" charset="0"/>
              </a:rPr>
              <a:t>Promotion de la conservation des espèces locales comme Iroko; </a:t>
            </a:r>
            <a:r>
              <a:rPr lang="fr-FR" sz="2100" b="1" i="1" dirty="0">
                <a:latin typeface="Arial Narrow" panose="020B0606020202030204" pitchFamily="34" charset="0"/>
              </a:rPr>
              <a:t>Garcinia </a:t>
            </a:r>
            <a:r>
              <a:rPr lang="fr-FR" sz="2100" b="1" i="1" dirty="0" err="1">
                <a:latin typeface="Arial Narrow" panose="020B0606020202030204" pitchFamily="34" charset="0"/>
              </a:rPr>
              <a:t>africana</a:t>
            </a:r>
            <a:r>
              <a:rPr lang="fr-FR" sz="2100" b="1" i="1" dirty="0">
                <a:latin typeface="Arial Narrow" panose="020B0606020202030204" pitchFamily="34" charset="0"/>
              </a:rPr>
              <a:t> ;</a:t>
            </a:r>
            <a:r>
              <a:rPr lang="fr-FR" sz="2100" b="1" dirty="0">
                <a:latin typeface="Arial Narrow" panose="020B0606020202030204" pitchFamily="34" charset="0"/>
              </a:rPr>
              <a:t> </a:t>
            </a:r>
          </a:p>
          <a:p>
            <a:pPr marL="337495" indent="-337495">
              <a:lnSpc>
                <a:spcPct val="114000"/>
              </a:lnSpc>
              <a:spcBef>
                <a:spcPts val="709"/>
              </a:spcBef>
              <a:spcAft>
                <a:spcPts val="709"/>
              </a:spcAft>
              <a:buFont typeface="Wingdings" panose="05000000000000000000" pitchFamily="2" charset="2"/>
              <a:buChar char="ü"/>
            </a:pPr>
            <a:r>
              <a:rPr lang="fr-FR" sz="2100" b="1" dirty="0">
                <a:latin typeface="Arial Narrow" panose="020B0606020202030204" pitchFamily="34" charset="0"/>
              </a:rPr>
              <a:t> Recherches de solutions locales pour renforcer la résilience à travers le reboisement de 25 espèces endogènes dans les localités riveraines à N’</a:t>
            </a:r>
            <a:r>
              <a:rPr lang="fr-FR" sz="2100" b="1" dirty="0" err="1">
                <a:latin typeface="Arial Narrow" panose="020B0606020202030204" pitchFamily="34" charset="0"/>
              </a:rPr>
              <a:t>digbé</a:t>
            </a:r>
            <a:r>
              <a:rPr lang="fr-FR" sz="2100" b="1" dirty="0">
                <a:latin typeface="Arial Narrow" panose="020B0606020202030204" pitchFamily="34" charset="0"/>
              </a:rPr>
              <a:t> ;</a:t>
            </a:r>
          </a:p>
          <a:p>
            <a:pPr marL="337495" indent="-337495">
              <a:lnSpc>
                <a:spcPct val="114000"/>
              </a:lnSpc>
              <a:spcBef>
                <a:spcPts val="709"/>
              </a:spcBef>
              <a:spcAft>
                <a:spcPts val="709"/>
              </a:spcAft>
              <a:buFont typeface="Wingdings" panose="05000000000000000000" pitchFamily="2" charset="2"/>
              <a:buChar char="ü"/>
            </a:pPr>
            <a:r>
              <a:rPr lang="fr-FR" sz="2100" b="1" dirty="0">
                <a:latin typeface="Arial Narrow" panose="020B0606020202030204" pitchFamily="34" charset="0"/>
              </a:rPr>
              <a:t>Création de la forêt communautaire de </a:t>
            </a:r>
            <a:r>
              <a:rPr lang="fr-FR" sz="2100" b="1" dirty="0" err="1">
                <a:latin typeface="Arial Narrow" panose="020B0606020202030204" pitchFamily="34" charset="0"/>
              </a:rPr>
              <a:t>Kétémè</a:t>
            </a:r>
            <a:r>
              <a:rPr lang="fr-FR" sz="2100" b="1" dirty="0">
                <a:latin typeface="Arial Narrow" panose="020B0606020202030204" pitchFamily="34" charset="0"/>
              </a:rPr>
              <a:t> de 40 hectares ;</a:t>
            </a:r>
          </a:p>
          <a:p>
            <a:pPr marL="337495" indent="-337495">
              <a:lnSpc>
                <a:spcPct val="114000"/>
              </a:lnSpc>
              <a:spcBef>
                <a:spcPts val="709"/>
              </a:spcBef>
              <a:spcAft>
                <a:spcPts val="709"/>
              </a:spcAft>
              <a:buFont typeface="Wingdings" panose="05000000000000000000" pitchFamily="2" charset="2"/>
              <a:buChar char="ü"/>
            </a:pPr>
            <a:r>
              <a:rPr lang="fr-FR" sz="2100" b="1" dirty="0">
                <a:latin typeface="Arial Narrow" panose="020B0606020202030204" pitchFamily="34" charset="0"/>
              </a:rPr>
              <a:t>Appui aux femmes </a:t>
            </a:r>
            <a:r>
              <a:rPr lang="fr-FR" sz="2100" b="1" dirty="0" err="1">
                <a:latin typeface="Arial Narrow" panose="020B0606020202030204" pitchFamily="34" charset="0"/>
              </a:rPr>
              <a:t>Lolonu</a:t>
            </a:r>
            <a:r>
              <a:rPr lang="fr-FR" sz="2100" b="1" dirty="0">
                <a:latin typeface="Arial Narrow" panose="020B0606020202030204" pitchFamily="34" charset="0"/>
              </a:rPr>
              <a:t> pour la création et la gestion du centre de semences forestières de </a:t>
            </a:r>
            <a:r>
              <a:rPr lang="fr-FR" sz="2100" b="1" dirty="0" err="1">
                <a:latin typeface="Arial Narrow" panose="020B0606020202030204" pitchFamily="34" charset="0"/>
              </a:rPr>
              <a:t>Danyi</a:t>
            </a:r>
            <a:r>
              <a:rPr lang="fr-FR" sz="2100" b="1" dirty="0">
                <a:latin typeface="Arial Narrow" panose="020B0606020202030204" pitchFamily="34" charset="0"/>
              </a:rPr>
              <a:t> (CSFD) ;</a:t>
            </a:r>
          </a:p>
          <a:p>
            <a:pPr marL="337495" indent="-337495">
              <a:lnSpc>
                <a:spcPct val="114000"/>
              </a:lnSpc>
              <a:spcBef>
                <a:spcPts val="709"/>
              </a:spcBef>
              <a:spcAft>
                <a:spcPts val="709"/>
              </a:spcAft>
              <a:buFont typeface="Wingdings" panose="05000000000000000000" pitchFamily="2" charset="2"/>
              <a:buChar char="ü"/>
            </a:pPr>
            <a:r>
              <a:rPr lang="fr-FR" sz="2100" b="1" dirty="0">
                <a:latin typeface="Arial Narrow" panose="020B0606020202030204" pitchFamily="34" charset="0"/>
              </a:rPr>
              <a:t>Promotion des produits forestiers non ligneux (cure-dents) ; </a:t>
            </a:r>
          </a:p>
          <a:p>
            <a:pPr marL="337495" indent="-337495">
              <a:lnSpc>
                <a:spcPct val="114000"/>
              </a:lnSpc>
              <a:spcBef>
                <a:spcPts val="709"/>
              </a:spcBef>
              <a:spcAft>
                <a:spcPts val="709"/>
              </a:spcAft>
              <a:buFont typeface="Wingdings" panose="05000000000000000000" pitchFamily="2" charset="2"/>
              <a:buChar char="ü"/>
            </a:pPr>
            <a:r>
              <a:rPr lang="fr-FR" sz="2100" b="1" dirty="0">
                <a:latin typeface="Arial Narrow" panose="020B0606020202030204" pitchFamily="34" charset="0"/>
              </a:rPr>
              <a:t>plantes médicinales, éponges végétales, nattes, plantes fourragères,  gommes, résines et tanins, miel…..) ;</a:t>
            </a:r>
          </a:p>
          <a:p>
            <a:pPr marL="337495" indent="-337495">
              <a:lnSpc>
                <a:spcPct val="114000"/>
              </a:lnSpc>
              <a:spcBef>
                <a:spcPts val="709"/>
              </a:spcBef>
              <a:spcAft>
                <a:spcPts val="709"/>
              </a:spcAft>
              <a:buFont typeface="Wingdings" panose="05000000000000000000" pitchFamily="2" charset="2"/>
              <a:buChar char="ü"/>
            </a:pPr>
            <a:r>
              <a:rPr lang="fr-FR" sz="2100" b="1" dirty="0">
                <a:latin typeface="Arial Narrow" panose="020B0606020202030204" pitchFamily="34" charset="0"/>
              </a:rPr>
              <a:t>Préservation des espèces ayant un intérêt médicinal et ethnobotanique ;</a:t>
            </a:r>
          </a:p>
          <a:p>
            <a:pPr marL="337495" indent="-337495">
              <a:lnSpc>
                <a:spcPct val="114000"/>
              </a:lnSpc>
              <a:spcBef>
                <a:spcPts val="709"/>
              </a:spcBef>
              <a:spcAft>
                <a:spcPts val="709"/>
              </a:spcAft>
              <a:buFont typeface="Wingdings" panose="05000000000000000000" pitchFamily="2" charset="2"/>
              <a:buChar char="ü"/>
            </a:pPr>
            <a:r>
              <a:rPr lang="fr-FR" sz="2100" b="1" dirty="0">
                <a:latin typeface="Arial Narrow" panose="020B0606020202030204" pitchFamily="34" charset="0"/>
              </a:rPr>
              <a:t>Reboisement des  zones dégradées ;</a:t>
            </a:r>
          </a:p>
          <a:p>
            <a:pPr marL="337495" indent="-337495">
              <a:spcBef>
                <a:spcPts val="709"/>
              </a:spcBef>
              <a:spcAft>
                <a:spcPts val="709"/>
              </a:spcAft>
              <a:buFont typeface="Wingdings" panose="05000000000000000000" pitchFamily="2" charset="2"/>
              <a:buChar char="ü"/>
            </a:pPr>
            <a:r>
              <a:rPr lang="fr-FR" sz="2100" b="1" dirty="0">
                <a:latin typeface="Arial Narrow" panose="020B0606020202030204" pitchFamily="34" charset="0"/>
              </a:rPr>
              <a:t> Education relative à l’environnement et au Développement Durable à travers les</a:t>
            </a:r>
          </a:p>
          <a:p>
            <a:pPr>
              <a:spcBef>
                <a:spcPts val="709"/>
              </a:spcBef>
              <a:spcAft>
                <a:spcPts val="709"/>
              </a:spcAft>
            </a:pPr>
            <a:r>
              <a:rPr lang="fr-FR" sz="2100" b="1" dirty="0">
                <a:latin typeface="Arial Narrow" panose="020B0606020202030204" pitchFamily="34" charset="0"/>
              </a:rPr>
              <a:t> clubs environnement dans les écoles, apprentissage des jeunes écoliers dans le CSFD. 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3B18C-03D4-4DF4-B346-4D3106043E50}" type="slidenum">
              <a:rPr lang="en-GB" smtClean="0"/>
              <a:pPr/>
              <a:t>5</a:t>
            </a:fld>
            <a:endParaRPr lang="en-GB" dirty="0"/>
          </a:p>
        </p:txBody>
      </p:sp>
      <p:pic>
        <p:nvPicPr>
          <p:cNvPr id="9" name="Picture 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398" y="-2413539"/>
            <a:ext cx="1006590" cy="1048589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1103959" y="-2080028"/>
            <a:ext cx="9481670" cy="473976"/>
          </a:xfrm>
          <a:prstGeom prst="rect">
            <a:avLst/>
          </a:prstGeom>
          <a:solidFill>
            <a:srgbClr val="339933"/>
          </a:solidFill>
          <a:ln w="19050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80" b="1" dirty="0">
                <a:solidFill>
                  <a:schemeClr val="bg1"/>
                </a:solidFill>
                <a:latin typeface="Arial Narrow" panose="020B0606020202030204" pitchFamily="34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 Quelques initiatives réalisées avec le soutien des partenaires </a:t>
            </a: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CB4F2AC0-312A-4228-A724-D90E1B09B602}"/>
              </a:ext>
            </a:extLst>
          </p:cNvPr>
          <p:cNvGrpSpPr/>
          <p:nvPr/>
        </p:nvGrpSpPr>
        <p:grpSpPr>
          <a:xfrm>
            <a:off x="304687" y="-126751"/>
            <a:ext cx="10153307" cy="842275"/>
            <a:chOff x="240916" y="1912130"/>
            <a:chExt cx="6447807" cy="623934"/>
          </a:xfrm>
        </p:grpSpPr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051FED8B-9527-4DBA-9D84-EE55B199677F}"/>
                </a:ext>
              </a:extLst>
            </p:cNvPr>
            <p:cNvSpPr txBox="1"/>
            <p:nvPr/>
          </p:nvSpPr>
          <p:spPr>
            <a:xfrm>
              <a:off x="1098721" y="2015856"/>
              <a:ext cx="5590002" cy="386848"/>
            </a:xfrm>
            <a:prstGeom prst="rect">
              <a:avLst/>
            </a:prstGeom>
            <a:solidFill>
              <a:srgbClr val="339933"/>
            </a:solidFill>
            <a:ln w="19050">
              <a:solidFill>
                <a:schemeClr val="tx1"/>
              </a:solidFill>
              <a:prstDash val="solid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80" b="1" dirty="0">
                  <a:solidFill>
                    <a:schemeClr val="bg1"/>
                  </a:solidFill>
                  <a:latin typeface="Arial Narrow" panose="020B0606020202030204" pitchFamily="34" charset="0"/>
                  <a:ea typeface="Microsoft Himalaya" panose="01010100010101010101" pitchFamily="2" charset="0"/>
                  <a:cs typeface="Microsoft Himalaya" panose="01010100010101010101" pitchFamily="2" charset="0"/>
                </a:rPr>
                <a:t> Principales initiatives réalisées avec l’appui des partenaires </a:t>
              </a:r>
            </a:p>
          </p:txBody>
        </p:sp>
        <p:pic>
          <p:nvPicPr>
            <p:cNvPr id="12" name="Picture 1">
              <a:extLst>
                <a:ext uri="{FF2B5EF4-FFF2-40B4-BE49-F238E27FC236}">
                  <a16:creationId xmlns:a16="http://schemas.microsoft.com/office/drawing/2014/main" id="{005919A3-B47A-4B0A-9CA4-057045F9FAB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40916" y="1912130"/>
              <a:ext cx="698873" cy="6239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88621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26841B2-7016-264B-898F-9012B2C8F980}"/>
              </a:ext>
            </a:extLst>
          </p:cNvPr>
          <p:cNvSpPr/>
          <p:nvPr/>
        </p:nvSpPr>
        <p:spPr>
          <a:xfrm>
            <a:off x="266" y="7755063"/>
            <a:ext cx="10799233" cy="392873"/>
          </a:xfrm>
          <a:prstGeom prst="rect">
            <a:avLst/>
          </a:prstGeom>
          <a:solidFill>
            <a:srgbClr val="006695"/>
          </a:solidFill>
          <a:ln>
            <a:solidFill>
              <a:srgbClr val="0066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95" dirty="0"/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3E0F307B-33E7-4FD3-B3C5-91E8FF41123E}"/>
              </a:ext>
            </a:extLst>
          </p:cNvPr>
          <p:cNvGrpSpPr/>
          <p:nvPr/>
        </p:nvGrpSpPr>
        <p:grpSpPr>
          <a:xfrm>
            <a:off x="473210" y="774996"/>
            <a:ext cx="10111248" cy="1033095"/>
            <a:chOff x="347242" y="404904"/>
            <a:chExt cx="8561464" cy="874749"/>
          </a:xfrm>
        </p:grpSpPr>
        <p:pic>
          <p:nvPicPr>
            <p:cNvPr id="4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47242" y="404904"/>
              <a:ext cx="1008112" cy="863856"/>
            </a:xfrm>
            <a:prstGeom prst="rect">
              <a:avLst/>
            </a:prstGeom>
          </p:spPr>
        </p:pic>
        <p:sp>
          <p:nvSpPr>
            <p:cNvPr id="5" name="ZoneTexte 4"/>
            <p:cNvSpPr txBox="1"/>
            <p:nvPr/>
          </p:nvSpPr>
          <p:spPr>
            <a:xfrm>
              <a:off x="1192810" y="471785"/>
              <a:ext cx="7715896" cy="807868"/>
            </a:xfrm>
            <a:prstGeom prst="rect">
              <a:avLst/>
            </a:prstGeom>
            <a:solidFill>
              <a:srgbClr val="339933"/>
            </a:solidFill>
            <a:ln w="19050">
              <a:solidFill>
                <a:schemeClr val="tx1"/>
              </a:solidFill>
              <a:prstDash val="solid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chemeClr val="bg1"/>
                  </a:solidFill>
                  <a:latin typeface="Arial Narrow" panose="020B0606020202030204" pitchFamily="34" charset="0"/>
                  <a:ea typeface="Microsoft Himalaya" panose="01010100010101010101" pitchFamily="2" charset="0"/>
                  <a:cs typeface="Microsoft Himalaya" panose="01010100010101010101" pitchFamily="2" charset="0"/>
                </a:rPr>
                <a:t>Réalisations phares dans la lutte contre les espèces exotiques envahissantes </a:t>
              </a:r>
            </a:p>
          </p:txBody>
        </p:sp>
      </p:grpSp>
      <p:sp>
        <p:nvSpPr>
          <p:cNvPr id="9" name="Rectangle 8"/>
          <p:cNvSpPr/>
          <p:nvPr/>
        </p:nvSpPr>
        <p:spPr>
          <a:xfrm>
            <a:off x="1408589" y="2373637"/>
            <a:ext cx="9239122" cy="2351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749" marR="42749" algn="just">
              <a:lnSpc>
                <a:spcPct val="115000"/>
              </a:lnSpc>
            </a:pPr>
            <a:r>
              <a:rPr lang="fr-FR" sz="2600" b="1" i="1" dirty="0">
                <a:solidFill>
                  <a:srgbClr val="0000FF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Avec FVDD, nous menons des sensibilisations pour freiner le reboisement des espèces exotiques comme le Teck et l’eucalyptus </a:t>
            </a:r>
            <a:r>
              <a:rPr lang="fr-FR" sz="2600" b="1" i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Ces espèces ont été introduites depuis l’époque coloniale et l’administration forestière du Togo en fait une large promotion à travers l’office de développement et d’exploitation des forêts (ODEF), </a:t>
            </a:r>
          </a:p>
        </p:txBody>
      </p:sp>
      <p:pic>
        <p:nvPicPr>
          <p:cNvPr id="10" name="Picture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3377" y="5345856"/>
            <a:ext cx="662337" cy="662337"/>
          </a:xfrm>
          <a:prstGeom prst="rect">
            <a:avLst/>
          </a:prstGeom>
        </p:spPr>
      </p:pic>
      <p:pic>
        <p:nvPicPr>
          <p:cNvPr id="13" name="Picture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4107" y="2485946"/>
            <a:ext cx="663235" cy="663235"/>
          </a:xfrm>
          <a:prstGeom prst="rect">
            <a:avLst/>
          </a:prstGeom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3B18C-03D4-4DF4-B346-4D3106043E50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1F1C9295-C71C-4BB7-91A8-4763576AD1E9}"/>
              </a:ext>
            </a:extLst>
          </p:cNvPr>
          <p:cNvSpPr txBox="1"/>
          <p:nvPr/>
        </p:nvSpPr>
        <p:spPr>
          <a:xfrm>
            <a:off x="2015505" y="5273848"/>
            <a:ext cx="817930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i="1" dirty="0">
                <a:latin typeface="Arial Narrow" panose="020B0606020202030204" pitchFamily="34" charset="0"/>
              </a:rPr>
              <a:t>Promotion des espèces locales à travers le centre des semences forestières de </a:t>
            </a:r>
            <a:r>
              <a:rPr lang="fr-FR" sz="2600" b="1" i="1" dirty="0" err="1">
                <a:latin typeface="Arial Narrow" panose="020B0606020202030204" pitchFamily="34" charset="0"/>
              </a:rPr>
              <a:t>Danyi</a:t>
            </a:r>
            <a:r>
              <a:rPr lang="fr-FR" sz="2600" b="1" i="1" dirty="0">
                <a:latin typeface="Arial Narrow" panose="020B0606020202030204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45397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6A61A711-984B-B604-B02A-E450FFE43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87CF91B-E72F-2E58-6557-69AFC8176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3B18C-03D4-4DF4-B346-4D3106043E50}" type="slidenum">
              <a:rPr lang="en-GB" smtClean="0"/>
              <a:pPr/>
              <a:t>7</a:t>
            </a:fld>
            <a:endParaRPr lang="en-GB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73697A5-FBF1-B6E6-0D14-58DDA6E646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881" y="1477962"/>
            <a:ext cx="9144000" cy="51435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3B53D703-F003-479F-9EBB-C67404CD0BBD}"/>
              </a:ext>
            </a:extLst>
          </p:cNvPr>
          <p:cNvSpPr txBox="1"/>
          <p:nvPr/>
        </p:nvSpPr>
        <p:spPr>
          <a:xfrm>
            <a:off x="1421762" y="804376"/>
            <a:ext cx="7956238" cy="523220"/>
          </a:xfrm>
          <a:prstGeom prst="rect">
            <a:avLst/>
          </a:prstGeom>
          <a:solidFill>
            <a:srgbClr val="339933"/>
          </a:solidFill>
        </p:spPr>
        <p:txBody>
          <a:bodyPr wrap="square">
            <a:spAutoFit/>
          </a:bodyPr>
          <a:lstStyle/>
          <a:p>
            <a:pPr algn="just"/>
            <a:r>
              <a:rPr lang="fr-FR" sz="2800" b="1" dirty="0">
                <a:solidFill>
                  <a:schemeClr val="bg1"/>
                </a:solidFill>
                <a:latin typeface="Aptos Narrow" panose="020B0004020202020204"/>
              </a:rPr>
              <a:t>Activités phares : Productions de plants en pépinière </a:t>
            </a:r>
            <a:endParaRPr lang="fr-FR" sz="2800" dirty="0">
              <a:solidFill>
                <a:schemeClr val="bg1"/>
              </a:solidFill>
              <a:latin typeface="Aptos Narrow" panose="020B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9528920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D8153E14-D7DC-80BB-5186-D087AC3A0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34460B5-6165-566D-A628-B2BB37326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3B18C-03D4-4DF4-B346-4D3106043E50}" type="slidenum">
              <a:rPr lang="en-GB" smtClean="0"/>
              <a:pPr/>
              <a:t>8</a:t>
            </a:fld>
            <a:endParaRPr lang="en-GB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6C7AE42-2BA2-DF62-F1D2-91825B6F04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881" y="1477962"/>
            <a:ext cx="9144000" cy="51435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BADA6BDD-D29B-4CA2-9003-CE916A31F22B}"/>
              </a:ext>
            </a:extLst>
          </p:cNvPr>
          <p:cNvSpPr txBox="1"/>
          <p:nvPr/>
        </p:nvSpPr>
        <p:spPr>
          <a:xfrm>
            <a:off x="2303537" y="621628"/>
            <a:ext cx="7344816" cy="461665"/>
          </a:xfrm>
          <a:prstGeom prst="rect">
            <a:avLst/>
          </a:prstGeom>
          <a:solidFill>
            <a:srgbClr val="339933"/>
          </a:solidFill>
        </p:spPr>
        <p:txBody>
          <a:bodyPr wrap="square">
            <a:spAutoFit/>
          </a:bodyPr>
          <a:lstStyle/>
          <a:p>
            <a:pPr algn="just"/>
            <a:r>
              <a:rPr lang="fr-FR" sz="2400" b="1" dirty="0">
                <a:solidFill>
                  <a:schemeClr val="bg1"/>
                </a:solidFill>
                <a:latin typeface="Aptos Narrow" panose="020B0004020202020204"/>
              </a:rPr>
              <a:t>Transplantation des plants autour des maisons </a:t>
            </a:r>
            <a:endParaRPr lang="fr-FR" sz="2400" dirty="0">
              <a:solidFill>
                <a:schemeClr val="bg1"/>
              </a:solidFill>
              <a:latin typeface="Aptos Narrow" panose="020B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6814554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BA1241C1-704C-4843-9E8B-33BF3BA77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19C183A-EB5A-4CB4-A03D-2C8A4A8F6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3B18C-03D4-4DF4-B346-4D3106043E50}" type="slidenum">
              <a:rPr lang="en-GB" smtClean="0"/>
              <a:pPr/>
              <a:t>9</a:t>
            </a:fld>
            <a:endParaRPr lang="en-GB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0FFF017-6255-432E-9DDF-97508461B6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00" t="16800" r="-801" b="24401"/>
          <a:stretch/>
        </p:blipFill>
        <p:spPr>
          <a:xfrm>
            <a:off x="5255865" y="2424337"/>
            <a:ext cx="4520589" cy="4577572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6AC80894-9533-4C26-A2A8-70B30E087A40}"/>
              </a:ext>
            </a:extLst>
          </p:cNvPr>
          <p:cNvSpPr txBox="1"/>
          <p:nvPr/>
        </p:nvSpPr>
        <p:spPr>
          <a:xfrm>
            <a:off x="359321" y="305296"/>
            <a:ext cx="10081120" cy="1077218"/>
          </a:xfrm>
          <a:prstGeom prst="rect">
            <a:avLst/>
          </a:prstGeom>
          <a:solidFill>
            <a:srgbClr val="339933"/>
          </a:solidFill>
          <a:ln w="19050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bg1"/>
                </a:solidFill>
                <a:latin typeface="Arial Narrow" panose="020B0606020202030204" pitchFamily="34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 Le maraichage : une activités génératrices de revenus pour les femmes 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431DEA7C-5138-4018-BA75-DFCC4E17476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23" t="10969" r="557" b="35288"/>
          <a:stretch/>
        </p:blipFill>
        <p:spPr>
          <a:xfrm>
            <a:off x="1079401" y="2450934"/>
            <a:ext cx="4176464" cy="4524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76405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6231</TotalTime>
  <Words>800</Words>
  <Application>Microsoft Office PowerPoint</Application>
  <PresentationFormat>Personnalisé</PresentationFormat>
  <Paragraphs>83</Paragraphs>
  <Slides>16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5" baseType="lpstr">
      <vt:lpstr>Aptos Narrow</vt:lpstr>
      <vt:lpstr>Arial</vt:lpstr>
      <vt:lpstr>Arial Black</vt:lpstr>
      <vt:lpstr>Arial Narrow</vt:lpstr>
      <vt:lpstr>Calibri</vt:lpstr>
      <vt:lpstr>Monotype Corsiva</vt:lpstr>
      <vt:lpstr>Times New Roman</vt:lpstr>
      <vt:lpstr>Wingdings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Kpidiba Bonaventure</cp:lastModifiedBy>
  <cp:revision>429</cp:revision>
  <dcterms:created xsi:type="dcterms:W3CDTF">2015-03-17T22:50:24Z</dcterms:created>
  <dcterms:modified xsi:type="dcterms:W3CDTF">2024-06-07T14:41:13Z</dcterms:modified>
</cp:coreProperties>
</file>