
<file path=[Content_Types].xml><?xml version="1.0" encoding="utf-8"?>
<Types xmlns="http://schemas.openxmlformats.org/package/2006/content-types">
  <Default Extension="fntdata" ContentType="application/x-fontdata"/>
  <Default Extension="jpeg" ContentType="image/jpeg"/>
  <Default Extension="mp4" ContentType="vide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sldIdLst>
    <p:sldId id="256" r:id="rId5"/>
    <p:sldId id="257" r:id="rId6"/>
    <p:sldId id="258" r:id="rId7"/>
    <p:sldId id="259" r:id="rId8"/>
    <p:sldId id="260" r:id="rId9"/>
    <p:sldId id="261" r:id="rId10"/>
    <p:sldId id="262" r:id="rId11"/>
    <p:sldId id="263" r:id="rId12"/>
    <p:sldId id="264" r:id="rId13"/>
    <p:sldId id="265" r:id="rId14"/>
  </p:sldIdLst>
  <p:sldSz cx="18288000" cy="10287000"/>
  <p:notesSz cx="6858000" cy="9144000"/>
  <p:embeddedFontLst>
    <p:embeddedFont>
      <p:font typeface="Montserrat" panose="00000500000000000000" pitchFamily="2" charset="0"/>
      <p:regular r:id="rId15"/>
    </p:embeddedFont>
    <p:embeddedFont>
      <p:font typeface="Poppins" panose="00000500000000000000" pitchFamily="2" charset="0"/>
      <p:regular r:id="rId16"/>
      <p:bold r:id="rId17"/>
      <p:italic r:id="rId18"/>
      <p:boldItalic r:id="rId19"/>
    </p:embeddedFont>
    <p:embeddedFont>
      <p:font typeface="Poppins Bold" panose="00000800000000000000" pitchFamily="2" charset="0"/>
      <p:regular r:id="rId20"/>
      <p:bold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E4548BD-D545-4D71-9A97-740362DCFAF9}" v="3" dt="2024-09-09T10:35:17.09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101" d="100"/>
          <a:sy n="101" d="100"/>
        </p:scale>
        <p:origin x="654" y="12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4.fntdata"/><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font" Target="fonts/font7.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3.fntdata"/><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font" Target="fonts/font1.fntdata"/><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font" Target="fonts/font5.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9/12/2024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a:off x="-5502329" y="-1535460"/>
            <a:ext cx="11926011" cy="12326626"/>
          </a:xfrm>
          <a:custGeom>
            <a:avLst/>
            <a:gdLst/>
            <a:ahLst/>
            <a:cxnLst/>
            <a:rect l="l" t="t" r="r" b="b"/>
            <a:pathLst>
              <a:path w="11926011" h="12326626">
                <a:moveTo>
                  <a:pt x="11926011" y="0"/>
                </a:moveTo>
                <a:lnTo>
                  <a:pt x="0" y="0"/>
                </a:lnTo>
                <a:lnTo>
                  <a:pt x="0" y="12326627"/>
                </a:lnTo>
                <a:lnTo>
                  <a:pt x="11926011" y="12326627"/>
                </a:lnTo>
                <a:lnTo>
                  <a:pt x="11926011"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3" name="Group 3"/>
          <p:cNvGrpSpPr/>
          <p:nvPr/>
        </p:nvGrpSpPr>
        <p:grpSpPr>
          <a:xfrm>
            <a:off x="-3678190" y="-405207"/>
            <a:ext cx="10380189" cy="10380189"/>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4"/>
              <a:stretch>
                <a:fillRect l="-16747" r="-16747"/>
              </a:stretch>
            </a:blipFill>
            <a:ln w="76200" cap="sq">
              <a:solidFill>
                <a:srgbClr val="FFFFFF"/>
              </a:solidFill>
              <a:prstDash val="solid"/>
              <a:miter/>
            </a:ln>
          </p:spPr>
          <p:txBody>
            <a:bodyPr/>
            <a:lstStyle/>
            <a:p>
              <a:endParaRPr lang="en-US"/>
            </a:p>
          </p:txBody>
        </p:sp>
      </p:grpSp>
      <p:sp>
        <p:nvSpPr>
          <p:cNvPr id="5" name="Freeform 5"/>
          <p:cNvSpPr/>
          <p:nvPr/>
        </p:nvSpPr>
        <p:spPr>
          <a:xfrm>
            <a:off x="2960948" y="5679761"/>
            <a:ext cx="5111405" cy="5111405"/>
          </a:xfrm>
          <a:custGeom>
            <a:avLst/>
            <a:gdLst/>
            <a:ahLst/>
            <a:cxnLst/>
            <a:rect l="l" t="t" r="r" b="b"/>
            <a:pathLst>
              <a:path w="5111405" h="5111405">
                <a:moveTo>
                  <a:pt x="0" y="0"/>
                </a:moveTo>
                <a:lnTo>
                  <a:pt x="5111406" y="0"/>
                </a:lnTo>
                <a:lnTo>
                  <a:pt x="5111406" y="5111406"/>
                </a:lnTo>
                <a:lnTo>
                  <a:pt x="0" y="511140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grpSp>
        <p:nvGrpSpPr>
          <p:cNvPr id="6" name="Group 6"/>
          <p:cNvGrpSpPr/>
          <p:nvPr/>
        </p:nvGrpSpPr>
        <p:grpSpPr>
          <a:xfrm>
            <a:off x="3641686" y="5631140"/>
            <a:ext cx="4430667" cy="4430667"/>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7"/>
              <a:stretch>
                <a:fillRect l="-49317" r="-955"/>
              </a:stretch>
            </a:blipFill>
            <a:ln w="76200" cap="sq">
              <a:solidFill>
                <a:srgbClr val="FFFFFF"/>
              </a:solidFill>
              <a:prstDash val="solid"/>
              <a:miter/>
            </a:ln>
          </p:spPr>
          <p:txBody>
            <a:bodyPr/>
            <a:lstStyle/>
            <a:p>
              <a:endParaRPr lang="en-US"/>
            </a:p>
          </p:txBody>
        </p:sp>
      </p:grpSp>
      <p:sp>
        <p:nvSpPr>
          <p:cNvPr id="8" name="TextBox 8"/>
          <p:cNvSpPr txBox="1"/>
          <p:nvPr/>
        </p:nvSpPr>
        <p:spPr>
          <a:xfrm>
            <a:off x="8396256" y="1389273"/>
            <a:ext cx="9523468" cy="6572155"/>
          </a:xfrm>
          <a:prstGeom prst="rect">
            <a:avLst/>
          </a:prstGeom>
        </p:spPr>
        <p:txBody>
          <a:bodyPr lIns="0" tIns="0" rIns="0" bIns="0" rtlCol="0" anchor="t">
            <a:spAutoFit/>
          </a:bodyPr>
          <a:lstStyle/>
          <a:p>
            <a:pPr algn="l">
              <a:lnSpc>
                <a:spcPts val="10303"/>
              </a:lnSpc>
            </a:pPr>
            <a:r>
              <a:rPr lang="en-US" sz="7359" b="1" spc="-596">
                <a:solidFill>
                  <a:srgbClr val="004A89"/>
                </a:solidFill>
                <a:latin typeface="Poppins Bold"/>
                <a:ea typeface="Poppins Bold"/>
                <a:cs typeface="Poppins Bold"/>
                <a:sym typeface="Poppins Bold"/>
              </a:rPr>
              <a:t>Land Degradation Hotspot  &amp; </a:t>
            </a:r>
          </a:p>
          <a:p>
            <a:pPr algn="l">
              <a:lnSpc>
                <a:spcPts val="10303"/>
              </a:lnSpc>
            </a:pPr>
            <a:r>
              <a:rPr lang="en-US" sz="7359" b="1" spc="-596">
                <a:solidFill>
                  <a:srgbClr val="004A89"/>
                </a:solidFill>
                <a:latin typeface="Poppins Bold"/>
                <a:ea typeface="Poppins Bold"/>
                <a:cs typeface="Poppins Bold"/>
                <a:sym typeface="Poppins Bold"/>
              </a:rPr>
              <a:t>Land Cover Land Use Change  Mapping in Eburu Ecosystem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5927039" y="2400372"/>
            <a:ext cx="5977816" cy="7735998"/>
          </a:xfrm>
          <a:custGeom>
            <a:avLst/>
            <a:gdLst/>
            <a:ahLst/>
            <a:cxnLst/>
            <a:rect l="l" t="t" r="r" b="b"/>
            <a:pathLst>
              <a:path w="5977816" h="7735998">
                <a:moveTo>
                  <a:pt x="0" y="0"/>
                </a:moveTo>
                <a:lnTo>
                  <a:pt x="5977817" y="0"/>
                </a:lnTo>
                <a:lnTo>
                  <a:pt x="5977817" y="7735998"/>
                </a:lnTo>
                <a:lnTo>
                  <a:pt x="0" y="7735998"/>
                </a:lnTo>
                <a:lnTo>
                  <a:pt x="0" y="0"/>
                </a:lnTo>
                <a:close/>
              </a:path>
            </a:pathLst>
          </a:custGeom>
          <a:blipFill>
            <a:blip r:embed="rId2"/>
            <a:stretch>
              <a:fillRect/>
            </a:stretch>
          </a:blipFill>
        </p:spPr>
        <p:txBody>
          <a:bodyPr/>
          <a:lstStyle/>
          <a:p>
            <a:endParaRPr lang="en-US"/>
          </a:p>
        </p:txBody>
      </p:sp>
      <p:sp>
        <p:nvSpPr>
          <p:cNvPr id="3" name="Freeform 3"/>
          <p:cNvSpPr/>
          <p:nvPr/>
        </p:nvSpPr>
        <p:spPr>
          <a:xfrm>
            <a:off x="12190945" y="2589756"/>
            <a:ext cx="5560629" cy="7357230"/>
          </a:xfrm>
          <a:custGeom>
            <a:avLst/>
            <a:gdLst/>
            <a:ahLst/>
            <a:cxnLst/>
            <a:rect l="l" t="t" r="r" b="b"/>
            <a:pathLst>
              <a:path w="5560629" h="7357230">
                <a:moveTo>
                  <a:pt x="0" y="0"/>
                </a:moveTo>
                <a:lnTo>
                  <a:pt x="5560628" y="0"/>
                </a:lnTo>
                <a:lnTo>
                  <a:pt x="5560628" y="7357230"/>
                </a:lnTo>
                <a:lnTo>
                  <a:pt x="0" y="7357230"/>
                </a:lnTo>
                <a:lnTo>
                  <a:pt x="0" y="0"/>
                </a:lnTo>
                <a:close/>
              </a:path>
            </a:pathLst>
          </a:custGeom>
          <a:blipFill>
            <a:blip r:embed="rId3"/>
            <a:stretch>
              <a:fillRect/>
            </a:stretch>
          </a:blipFill>
        </p:spPr>
        <p:txBody>
          <a:bodyPr/>
          <a:lstStyle/>
          <a:p>
            <a:endParaRPr lang="en-US"/>
          </a:p>
        </p:txBody>
      </p:sp>
      <p:sp>
        <p:nvSpPr>
          <p:cNvPr id="4" name="TextBox 4"/>
          <p:cNvSpPr txBox="1"/>
          <p:nvPr/>
        </p:nvSpPr>
        <p:spPr>
          <a:xfrm>
            <a:off x="990600" y="857250"/>
            <a:ext cx="7809047" cy="1307780"/>
          </a:xfrm>
          <a:prstGeom prst="rect">
            <a:avLst/>
          </a:prstGeom>
        </p:spPr>
        <p:txBody>
          <a:bodyPr lIns="0" tIns="0" rIns="0" bIns="0" rtlCol="0" anchor="t">
            <a:spAutoFit/>
          </a:bodyPr>
          <a:lstStyle/>
          <a:p>
            <a:pPr algn="l">
              <a:lnSpc>
                <a:spcPts val="9527"/>
              </a:lnSpc>
            </a:pPr>
            <a:r>
              <a:rPr lang="en-US" sz="8583" b="1" spc="-695">
                <a:solidFill>
                  <a:srgbClr val="004A89"/>
                </a:solidFill>
                <a:latin typeface="Poppins Bold"/>
                <a:ea typeface="Poppins Bold"/>
                <a:cs typeface="Poppins Bold"/>
                <a:sym typeface="Poppins Bold"/>
              </a:rPr>
              <a:t>Change Maps</a:t>
            </a:r>
          </a:p>
        </p:txBody>
      </p:sp>
      <p:sp>
        <p:nvSpPr>
          <p:cNvPr id="5" name="TextBox 5"/>
          <p:cNvSpPr txBox="1"/>
          <p:nvPr/>
        </p:nvSpPr>
        <p:spPr>
          <a:xfrm>
            <a:off x="1028700" y="2696541"/>
            <a:ext cx="4152012" cy="7020729"/>
          </a:xfrm>
          <a:prstGeom prst="rect">
            <a:avLst/>
          </a:prstGeom>
        </p:spPr>
        <p:txBody>
          <a:bodyPr lIns="0" tIns="0" rIns="0" bIns="0" rtlCol="0" anchor="t">
            <a:spAutoFit/>
          </a:bodyPr>
          <a:lstStyle/>
          <a:p>
            <a:pPr algn="l">
              <a:lnSpc>
                <a:spcPts val="2580"/>
              </a:lnSpc>
            </a:pPr>
            <a:r>
              <a:rPr lang="en-US" sz="1843">
                <a:solidFill>
                  <a:srgbClr val="004A89"/>
                </a:solidFill>
                <a:latin typeface="Montserrat"/>
                <a:ea typeface="Montserrat"/>
                <a:cs typeface="Montserrat"/>
                <a:sym typeface="Montserrat"/>
              </a:rPr>
              <a:t>These maps show the losses that the Eburu ecosystem has witnessed within the years from 1984 to 2022 between the six classes. It further explains on the losses the forest cover suffered from and the class beneficiaries of the losses. The cropland was the highest gain of the forest loss.</a:t>
            </a:r>
          </a:p>
          <a:p>
            <a:pPr algn="l">
              <a:lnSpc>
                <a:spcPts val="2580"/>
              </a:lnSpc>
            </a:pPr>
            <a:endParaRPr lang="en-US" sz="1843">
              <a:solidFill>
                <a:srgbClr val="004A89"/>
              </a:solidFill>
              <a:latin typeface="Montserrat"/>
              <a:ea typeface="Montserrat"/>
              <a:cs typeface="Montserrat"/>
              <a:sym typeface="Montserrat"/>
            </a:endParaRPr>
          </a:p>
          <a:p>
            <a:pPr algn="l">
              <a:lnSpc>
                <a:spcPts val="2580"/>
              </a:lnSpc>
            </a:pPr>
            <a:r>
              <a:rPr lang="en-US" sz="1843">
                <a:solidFill>
                  <a:srgbClr val="004A89"/>
                </a:solidFill>
                <a:latin typeface="Montserrat"/>
                <a:ea typeface="Montserrat"/>
                <a:cs typeface="Montserrat"/>
                <a:sym typeface="Montserrat"/>
              </a:rPr>
              <a:t>In conclusion, the ecosystem has suffered more forest loss than gain over the study period. These could be attributed to many factors, but majorly to:</a:t>
            </a:r>
          </a:p>
          <a:p>
            <a:pPr algn="l">
              <a:lnSpc>
                <a:spcPts val="2580"/>
              </a:lnSpc>
            </a:pPr>
            <a:endParaRPr lang="en-US" sz="1843">
              <a:solidFill>
                <a:srgbClr val="004A89"/>
              </a:solidFill>
              <a:latin typeface="Montserrat"/>
              <a:ea typeface="Montserrat"/>
              <a:cs typeface="Montserrat"/>
              <a:sym typeface="Montserrat"/>
            </a:endParaRPr>
          </a:p>
          <a:p>
            <a:pPr algn="l">
              <a:lnSpc>
                <a:spcPts val="3004"/>
              </a:lnSpc>
            </a:pPr>
            <a:r>
              <a:rPr lang="en-US" sz="1843">
                <a:solidFill>
                  <a:srgbClr val="004A89"/>
                </a:solidFill>
                <a:latin typeface="Montserrat"/>
                <a:ea typeface="Montserrat"/>
                <a:cs typeface="Montserrat"/>
                <a:sym typeface="Montserrat"/>
              </a:rPr>
              <a:t>• Human disturbance through farming activities and settlement </a:t>
            </a:r>
          </a:p>
          <a:p>
            <a:pPr algn="l">
              <a:lnSpc>
                <a:spcPts val="3004"/>
              </a:lnSpc>
            </a:pPr>
            <a:r>
              <a:rPr lang="en-US" sz="1843">
                <a:solidFill>
                  <a:srgbClr val="004A89"/>
                </a:solidFill>
                <a:latin typeface="Montserrat"/>
                <a:ea typeface="Montserrat"/>
                <a:cs typeface="Montserrat"/>
                <a:sym typeface="Montserrat"/>
              </a:rPr>
              <a:t>• Climate change to some small extent. </a:t>
            </a:r>
          </a:p>
          <a:p>
            <a:pPr algn="l">
              <a:lnSpc>
                <a:spcPts val="2580"/>
              </a:lnSpc>
            </a:pPr>
            <a:endParaRPr lang="en-US" sz="1843">
              <a:solidFill>
                <a:srgbClr val="004A89"/>
              </a:solidFill>
              <a:latin typeface="Montserrat"/>
              <a:ea typeface="Montserrat"/>
              <a:cs typeface="Montserrat"/>
              <a:sym typeface="Montserra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684819" y="0"/>
            <a:ext cx="8260156" cy="10692758"/>
          </a:xfrm>
          <a:custGeom>
            <a:avLst/>
            <a:gdLst/>
            <a:ahLst/>
            <a:cxnLst/>
            <a:rect l="l" t="t" r="r" b="b"/>
            <a:pathLst>
              <a:path w="8260156" h="10692758">
                <a:moveTo>
                  <a:pt x="0" y="0"/>
                </a:moveTo>
                <a:lnTo>
                  <a:pt x="8260156" y="0"/>
                </a:lnTo>
                <a:lnTo>
                  <a:pt x="8260156" y="10692758"/>
                </a:lnTo>
                <a:lnTo>
                  <a:pt x="0" y="10692758"/>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1057275" y="3399155"/>
            <a:ext cx="6278647" cy="5859145"/>
          </a:xfrm>
          <a:prstGeom prst="rect">
            <a:avLst/>
          </a:prstGeom>
        </p:spPr>
        <p:txBody>
          <a:bodyPr lIns="0" tIns="0" rIns="0" bIns="0" rtlCol="0" anchor="t">
            <a:spAutoFit/>
          </a:bodyPr>
          <a:lstStyle/>
          <a:p>
            <a:pPr algn="l">
              <a:lnSpc>
                <a:spcPts val="3079"/>
              </a:lnSpc>
            </a:pPr>
            <a:r>
              <a:rPr lang="en-US" sz="2199">
                <a:solidFill>
                  <a:srgbClr val="000000"/>
                </a:solidFill>
                <a:latin typeface="Poppins"/>
                <a:ea typeface="Poppins"/>
                <a:cs typeface="Poppins"/>
                <a:sym typeface="Poppins"/>
              </a:rPr>
              <a:t>The study area is located in central part of Nakuru County and extents from longitude 36.023795o to 36.394130o and Latitude -0.314437o to -0.771384o and is generally called the Eburu Ecosystem.</a:t>
            </a:r>
          </a:p>
          <a:p>
            <a:pPr algn="l">
              <a:lnSpc>
                <a:spcPts val="3079"/>
              </a:lnSpc>
            </a:pPr>
            <a:endParaRPr lang="en-US" sz="2199">
              <a:solidFill>
                <a:srgbClr val="000000"/>
              </a:solidFill>
              <a:latin typeface="Poppins"/>
              <a:ea typeface="Poppins"/>
              <a:cs typeface="Poppins"/>
              <a:sym typeface="Poppins"/>
            </a:endParaRPr>
          </a:p>
          <a:p>
            <a:pPr algn="l">
              <a:lnSpc>
                <a:spcPts val="3079"/>
              </a:lnSpc>
            </a:pPr>
            <a:r>
              <a:rPr lang="en-US" sz="2199">
                <a:solidFill>
                  <a:srgbClr val="000000"/>
                </a:solidFill>
                <a:latin typeface="Poppins"/>
                <a:ea typeface="Poppins"/>
                <a:cs typeface="Poppins"/>
                <a:sym typeface="Poppins"/>
              </a:rPr>
              <a:t>Administratively, it covers Gilgil, Kiambogo and Ndabibi locations and covers an area of about 971.39704 Km2 and its within it where we have the Eburu forest. The area has a population of 34, 516 Male and 32,600 females (KNBS 2020), and a population density of approximately 70 persons per square Kilometer.</a:t>
            </a:r>
          </a:p>
          <a:p>
            <a:pPr algn="l">
              <a:lnSpc>
                <a:spcPts val="3079"/>
              </a:lnSpc>
            </a:pPr>
            <a:endParaRPr lang="en-US" sz="2199">
              <a:solidFill>
                <a:srgbClr val="000000"/>
              </a:solidFill>
              <a:latin typeface="Poppins"/>
              <a:ea typeface="Poppins"/>
              <a:cs typeface="Poppins"/>
              <a:sym typeface="Poppins"/>
            </a:endParaRPr>
          </a:p>
        </p:txBody>
      </p:sp>
      <p:sp>
        <p:nvSpPr>
          <p:cNvPr id="4" name="TextBox 4"/>
          <p:cNvSpPr txBox="1"/>
          <p:nvPr/>
        </p:nvSpPr>
        <p:spPr>
          <a:xfrm>
            <a:off x="1028700" y="966823"/>
            <a:ext cx="4969538" cy="877438"/>
          </a:xfrm>
          <a:prstGeom prst="rect">
            <a:avLst/>
          </a:prstGeom>
        </p:spPr>
        <p:txBody>
          <a:bodyPr lIns="0" tIns="0" rIns="0" bIns="0" rtlCol="0" anchor="t">
            <a:spAutoFit/>
          </a:bodyPr>
          <a:lstStyle/>
          <a:p>
            <a:pPr algn="l">
              <a:lnSpc>
                <a:spcPts val="7287"/>
              </a:lnSpc>
            </a:pPr>
            <a:r>
              <a:rPr lang="en-US" sz="5205" spc="-182">
                <a:solidFill>
                  <a:srgbClr val="459E71"/>
                </a:solidFill>
                <a:latin typeface="Montserrat"/>
                <a:ea typeface="Montserrat"/>
                <a:cs typeface="Montserrat"/>
                <a:sym typeface="Montserrat"/>
              </a:rPr>
              <a:t>The</a:t>
            </a:r>
          </a:p>
        </p:txBody>
      </p:sp>
      <p:sp>
        <p:nvSpPr>
          <p:cNvPr id="5" name="TextBox 5"/>
          <p:cNvSpPr txBox="1"/>
          <p:nvPr/>
        </p:nvSpPr>
        <p:spPr>
          <a:xfrm>
            <a:off x="1028700" y="1696040"/>
            <a:ext cx="6277992" cy="1544115"/>
          </a:xfrm>
          <a:prstGeom prst="rect">
            <a:avLst/>
          </a:prstGeom>
        </p:spPr>
        <p:txBody>
          <a:bodyPr lIns="0" tIns="0" rIns="0" bIns="0" rtlCol="0" anchor="t">
            <a:spAutoFit/>
          </a:bodyPr>
          <a:lstStyle/>
          <a:p>
            <a:pPr algn="l">
              <a:lnSpc>
                <a:spcPts val="12016"/>
              </a:lnSpc>
            </a:pPr>
            <a:r>
              <a:rPr lang="en-US" sz="8583" b="1" spc="-695">
                <a:solidFill>
                  <a:srgbClr val="459E71"/>
                </a:solidFill>
                <a:latin typeface="Poppins Bold"/>
                <a:ea typeface="Poppins Bold"/>
                <a:cs typeface="Poppins Bold"/>
                <a:sym typeface="Poppins Bold"/>
              </a:rPr>
              <a:t>Study Area</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547493" y="2253646"/>
            <a:ext cx="5078235" cy="6571833"/>
          </a:xfrm>
          <a:custGeom>
            <a:avLst/>
            <a:gdLst/>
            <a:ahLst/>
            <a:cxnLst/>
            <a:rect l="l" t="t" r="r" b="b"/>
            <a:pathLst>
              <a:path w="5078235" h="6571833">
                <a:moveTo>
                  <a:pt x="0" y="0"/>
                </a:moveTo>
                <a:lnTo>
                  <a:pt x="5078235" y="0"/>
                </a:lnTo>
                <a:lnTo>
                  <a:pt x="5078235" y="6571834"/>
                </a:lnTo>
                <a:lnTo>
                  <a:pt x="0" y="6571834"/>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1028700" y="137580"/>
            <a:ext cx="9456192" cy="1544115"/>
          </a:xfrm>
          <a:prstGeom prst="rect">
            <a:avLst/>
          </a:prstGeom>
        </p:spPr>
        <p:txBody>
          <a:bodyPr lIns="0" tIns="0" rIns="0" bIns="0" rtlCol="0" anchor="t">
            <a:spAutoFit/>
          </a:bodyPr>
          <a:lstStyle/>
          <a:p>
            <a:pPr algn="l">
              <a:lnSpc>
                <a:spcPts val="12016"/>
              </a:lnSpc>
            </a:pPr>
            <a:r>
              <a:rPr lang="en-US" sz="8583" b="1" spc="-695">
                <a:solidFill>
                  <a:srgbClr val="716862"/>
                </a:solidFill>
                <a:latin typeface="Poppins Bold"/>
                <a:ea typeface="Poppins Bold"/>
                <a:cs typeface="Poppins Bold"/>
                <a:sym typeface="Poppins Bold"/>
              </a:rPr>
              <a:t>Land Degradation</a:t>
            </a:r>
          </a:p>
        </p:txBody>
      </p:sp>
      <p:sp>
        <p:nvSpPr>
          <p:cNvPr id="4" name="TextBox 4"/>
          <p:cNvSpPr txBox="1"/>
          <p:nvPr/>
        </p:nvSpPr>
        <p:spPr>
          <a:xfrm>
            <a:off x="1028700" y="8584299"/>
            <a:ext cx="8115821" cy="972354"/>
          </a:xfrm>
          <a:prstGeom prst="rect">
            <a:avLst/>
          </a:prstGeom>
        </p:spPr>
        <p:txBody>
          <a:bodyPr lIns="0" tIns="0" rIns="0" bIns="0" rtlCol="0" anchor="t">
            <a:spAutoFit/>
          </a:bodyPr>
          <a:lstStyle/>
          <a:p>
            <a:pPr algn="just">
              <a:lnSpc>
                <a:spcPts val="2580"/>
              </a:lnSpc>
            </a:pPr>
            <a:r>
              <a:rPr lang="en-US" sz="1843">
                <a:solidFill>
                  <a:srgbClr val="716862"/>
                </a:solidFill>
                <a:latin typeface="Poppins"/>
                <a:ea typeface="Poppins"/>
                <a:cs typeface="Poppins"/>
                <a:sym typeface="Poppins"/>
              </a:rPr>
              <a:t>The above shows land degradation areas with village data extract at villages level. Olosirwa village has the highest degradation hotspots and with extreme risk of degradation if no interventions happen. </a:t>
            </a:r>
          </a:p>
        </p:txBody>
      </p:sp>
      <p:grpSp>
        <p:nvGrpSpPr>
          <p:cNvPr id="5" name="Group 5"/>
          <p:cNvGrpSpPr/>
          <p:nvPr/>
        </p:nvGrpSpPr>
        <p:grpSpPr>
          <a:xfrm>
            <a:off x="10987749" y="1522473"/>
            <a:ext cx="6784047" cy="8034179"/>
            <a:chOff x="0" y="0"/>
            <a:chExt cx="9045395" cy="10712239"/>
          </a:xfrm>
        </p:grpSpPr>
        <p:sp>
          <p:nvSpPr>
            <p:cNvPr id="6" name="Freeform 6"/>
            <p:cNvSpPr/>
            <p:nvPr/>
          </p:nvSpPr>
          <p:spPr>
            <a:xfrm>
              <a:off x="975771" y="0"/>
              <a:ext cx="7093853" cy="9180281"/>
            </a:xfrm>
            <a:custGeom>
              <a:avLst/>
              <a:gdLst/>
              <a:ahLst/>
              <a:cxnLst/>
              <a:rect l="l" t="t" r="r" b="b"/>
              <a:pathLst>
                <a:path w="7093853" h="9180281">
                  <a:moveTo>
                    <a:pt x="0" y="0"/>
                  </a:moveTo>
                  <a:lnTo>
                    <a:pt x="7093853" y="0"/>
                  </a:lnTo>
                  <a:lnTo>
                    <a:pt x="7093853" y="9180281"/>
                  </a:lnTo>
                  <a:lnTo>
                    <a:pt x="0" y="9180281"/>
                  </a:lnTo>
                  <a:lnTo>
                    <a:pt x="0" y="0"/>
                  </a:lnTo>
                  <a:close/>
                </a:path>
              </a:pathLst>
            </a:custGeom>
            <a:blipFill>
              <a:blip r:embed="rId3"/>
              <a:stretch>
                <a:fillRect/>
              </a:stretch>
            </a:blipFill>
          </p:spPr>
          <p:txBody>
            <a:bodyPr/>
            <a:lstStyle/>
            <a:p>
              <a:endParaRPr lang="en-US"/>
            </a:p>
          </p:txBody>
        </p:sp>
        <p:sp>
          <p:nvSpPr>
            <p:cNvPr id="7" name="TextBox 7"/>
            <p:cNvSpPr txBox="1"/>
            <p:nvPr/>
          </p:nvSpPr>
          <p:spPr>
            <a:xfrm>
              <a:off x="0" y="9431642"/>
              <a:ext cx="9045395" cy="1280597"/>
            </a:xfrm>
            <a:prstGeom prst="rect">
              <a:avLst/>
            </a:prstGeom>
          </p:spPr>
          <p:txBody>
            <a:bodyPr lIns="0" tIns="0" rIns="0" bIns="0" rtlCol="0" anchor="t">
              <a:spAutoFit/>
            </a:bodyPr>
            <a:lstStyle/>
            <a:p>
              <a:pPr algn="just">
                <a:lnSpc>
                  <a:spcPts val="2580"/>
                </a:lnSpc>
              </a:pPr>
              <a:r>
                <a:rPr lang="en-US" sz="1843">
                  <a:solidFill>
                    <a:srgbClr val="716862"/>
                  </a:solidFill>
                  <a:latin typeface="Poppins"/>
                  <a:ea typeface="Poppins"/>
                  <a:cs typeface="Poppins"/>
                  <a:sym typeface="Poppins"/>
                </a:rPr>
                <a:t>Most of the degradation hotspots are found on the southwestern part of the study area with some patches to the southern part and the northern part.</a:t>
              </a: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144000" y="22514"/>
            <a:ext cx="7320331" cy="10241971"/>
          </a:xfrm>
          <a:custGeom>
            <a:avLst/>
            <a:gdLst/>
            <a:ahLst/>
            <a:cxnLst/>
            <a:rect l="l" t="t" r="r" b="b"/>
            <a:pathLst>
              <a:path w="7320331" h="10241971">
                <a:moveTo>
                  <a:pt x="0" y="0"/>
                </a:moveTo>
                <a:lnTo>
                  <a:pt x="7320331" y="0"/>
                </a:lnTo>
                <a:lnTo>
                  <a:pt x="7320331" y="10241972"/>
                </a:lnTo>
                <a:lnTo>
                  <a:pt x="0" y="10241972"/>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1028700" y="885825"/>
            <a:ext cx="2598730" cy="934588"/>
          </a:xfrm>
          <a:prstGeom prst="rect">
            <a:avLst/>
          </a:prstGeom>
        </p:spPr>
        <p:txBody>
          <a:bodyPr lIns="0" tIns="0" rIns="0" bIns="0" rtlCol="0" anchor="t">
            <a:spAutoFit/>
          </a:bodyPr>
          <a:lstStyle/>
          <a:p>
            <a:pPr algn="l">
              <a:lnSpc>
                <a:spcPts val="7287"/>
              </a:lnSpc>
            </a:pPr>
            <a:r>
              <a:rPr lang="en-US" sz="5205" spc="-182">
                <a:solidFill>
                  <a:srgbClr val="716862"/>
                </a:solidFill>
                <a:latin typeface="Poppins"/>
                <a:ea typeface="Poppins"/>
                <a:cs typeface="Poppins"/>
                <a:sym typeface="Poppins"/>
              </a:rPr>
              <a:t>2022</a:t>
            </a:r>
          </a:p>
        </p:txBody>
      </p:sp>
      <p:sp>
        <p:nvSpPr>
          <p:cNvPr id="4" name="TextBox 4"/>
          <p:cNvSpPr txBox="1"/>
          <p:nvPr/>
        </p:nvSpPr>
        <p:spPr>
          <a:xfrm>
            <a:off x="1028700" y="2000338"/>
            <a:ext cx="5555442" cy="3727130"/>
          </a:xfrm>
          <a:prstGeom prst="rect">
            <a:avLst/>
          </a:prstGeom>
        </p:spPr>
        <p:txBody>
          <a:bodyPr lIns="0" tIns="0" rIns="0" bIns="0" rtlCol="0" anchor="t">
            <a:spAutoFit/>
          </a:bodyPr>
          <a:lstStyle/>
          <a:p>
            <a:pPr algn="l">
              <a:lnSpc>
                <a:spcPts val="9527"/>
              </a:lnSpc>
            </a:pPr>
            <a:r>
              <a:rPr lang="en-US" sz="8583" b="1" spc="-695">
                <a:solidFill>
                  <a:srgbClr val="716862"/>
                </a:solidFill>
                <a:latin typeface="Poppins Bold"/>
                <a:ea typeface="Poppins Bold"/>
                <a:cs typeface="Poppins Bold"/>
                <a:sym typeface="Poppins Bold"/>
              </a:rPr>
              <a:t>Landcover Landuse Map</a:t>
            </a:r>
          </a:p>
        </p:txBody>
      </p:sp>
      <p:sp>
        <p:nvSpPr>
          <p:cNvPr id="5" name="TextBox 5"/>
          <p:cNvSpPr txBox="1"/>
          <p:nvPr/>
        </p:nvSpPr>
        <p:spPr>
          <a:xfrm>
            <a:off x="1028700" y="6445051"/>
            <a:ext cx="5555442" cy="1712764"/>
          </a:xfrm>
          <a:prstGeom prst="rect">
            <a:avLst/>
          </a:prstGeom>
        </p:spPr>
        <p:txBody>
          <a:bodyPr lIns="0" tIns="0" rIns="0" bIns="0" rtlCol="0" anchor="t">
            <a:spAutoFit/>
          </a:bodyPr>
          <a:lstStyle/>
          <a:p>
            <a:pPr algn="l">
              <a:lnSpc>
                <a:spcPts val="2720"/>
              </a:lnSpc>
            </a:pPr>
            <a:r>
              <a:rPr lang="en-US" sz="1943">
                <a:solidFill>
                  <a:srgbClr val="716862"/>
                </a:solidFill>
                <a:latin typeface="Montserrat"/>
                <a:ea typeface="Montserrat"/>
                <a:cs typeface="Montserrat"/>
                <a:sym typeface="Montserrat"/>
              </a:rPr>
              <a:t>This map shows the classes distribution in the ecosystem in the year 2022. Cropland was the highest in hectares’ coverage, followed by wooded grasslands and the forested area.</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144000" y="45029"/>
            <a:ext cx="7320331" cy="10241971"/>
          </a:xfrm>
          <a:custGeom>
            <a:avLst/>
            <a:gdLst/>
            <a:ahLst/>
            <a:cxnLst/>
            <a:rect l="l" t="t" r="r" b="b"/>
            <a:pathLst>
              <a:path w="7320331" h="10241971">
                <a:moveTo>
                  <a:pt x="0" y="0"/>
                </a:moveTo>
                <a:lnTo>
                  <a:pt x="7320331" y="0"/>
                </a:lnTo>
                <a:lnTo>
                  <a:pt x="7320331" y="10241971"/>
                </a:lnTo>
                <a:lnTo>
                  <a:pt x="0" y="10241971"/>
                </a:lnTo>
                <a:lnTo>
                  <a:pt x="0" y="0"/>
                </a:lnTo>
                <a:close/>
              </a:path>
            </a:pathLst>
          </a:custGeom>
          <a:blipFill>
            <a:blip r:embed="rId2"/>
            <a:stretch>
              <a:fillRect t="-141" b="-141"/>
            </a:stretch>
          </a:blipFill>
        </p:spPr>
        <p:txBody>
          <a:bodyPr/>
          <a:lstStyle/>
          <a:p>
            <a:endParaRPr lang="en-US"/>
          </a:p>
        </p:txBody>
      </p:sp>
      <p:sp>
        <p:nvSpPr>
          <p:cNvPr id="3" name="TextBox 3"/>
          <p:cNvSpPr txBox="1"/>
          <p:nvPr/>
        </p:nvSpPr>
        <p:spPr>
          <a:xfrm>
            <a:off x="1028700" y="885825"/>
            <a:ext cx="2598730" cy="934588"/>
          </a:xfrm>
          <a:prstGeom prst="rect">
            <a:avLst/>
          </a:prstGeom>
        </p:spPr>
        <p:txBody>
          <a:bodyPr lIns="0" tIns="0" rIns="0" bIns="0" rtlCol="0" anchor="t">
            <a:spAutoFit/>
          </a:bodyPr>
          <a:lstStyle/>
          <a:p>
            <a:pPr algn="l">
              <a:lnSpc>
                <a:spcPts val="7287"/>
              </a:lnSpc>
            </a:pPr>
            <a:r>
              <a:rPr lang="en-US" sz="5205" spc="-182">
                <a:solidFill>
                  <a:srgbClr val="716862"/>
                </a:solidFill>
                <a:latin typeface="Poppins"/>
                <a:ea typeface="Poppins"/>
                <a:cs typeface="Poppins"/>
                <a:sym typeface="Poppins"/>
              </a:rPr>
              <a:t>2000</a:t>
            </a:r>
          </a:p>
        </p:txBody>
      </p:sp>
      <p:sp>
        <p:nvSpPr>
          <p:cNvPr id="4" name="TextBox 4"/>
          <p:cNvSpPr txBox="1"/>
          <p:nvPr/>
        </p:nvSpPr>
        <p:spPr>
          <a:xfrm>
            <a:off x="1028700" y="2022752"/>
            <a:ext cx="5555442" cy="3727130"/>
          </a:xfrm>
          <a:prstGeom prst="rect">
            <a:avLst/>
          </a:prstGeom>
        </p:spPr>
        <p:txBody>
          <a:bodyPr lIns="0" tIns="0" rIns="0" bIns="0" rtlCol="0" anchor="t">
            <a:spAutoFit/>
          </a:bodyPr>
          <a:lstStyle/>
          <a:p>
            <a:pPr algn="l">
              <a:lnSpc>
                <a:spcPts val="9527"/>
              </a:lnSpc>
            </a:pPr>
            <a:r>
              <a:rPr lang="en-US" sz="8583" b="1" spc="-695">
                <a:solidFill>
                  <a:srgbClr val="716862"/>
                </a:solidFill>
                <a:latin typeface="Poppins Bold"/>
                <a:ea typeface="Poppins Bold"/>
                <a:cs typeface="Poppins Bold"/>
                <a:sym typeface="Poppins Bold"/>
              </a:rPr>
              <a:t>Landcover Landuse Map</a:t>
            </a:r>
          </a:p>
        </p:txBody>
      </p:sp>
      <p:sp>
        <p:nvSpPr>
          <p:cNvPr id="5" name="TextBox 5"/>
          <p:cNvSpPr txBox="1"/>
          <p:nvPr/>
        </p:nvSpPr>
        <p:spPr>
          <a:xfrm>
            <a:off x="1028700" y="6445051"/>
            <a:ext cx="5555442" cy="2741464"/>
          </a:xfrm>
          <a:prstGeom prst="rect">
            <a:avLst/>
          </a:prstGeom>
        </p:spPr>
        <p:txBody>
          <a:bodyPr lIns="0" tIns="0" rIns="0" bIns="0" rtlCol="0" anchor="t">
            <a:spAutoFit/>
          </a:bodyPr>
          <a:lstStyle/>
          <a:p>
            <a:pPr algn="l">
              <a:lnSpc>
                <a:spcPts val="2720"/>
              </a:lnSpc>
            </a:pPr>
            <a:r>
              <a:rPr lang="en-US" sz="1943" dirty="0">
                <a:solidFill>
                  <a:srgbClr val="716862"/>
                </a:solidFill>
                <a:latin typeface="Montserrat"/>
                <a:ea typeface="Montserrat"/>
                <a:cs typeface="Montserrat"/>
                <a:sym typeface="Montserrat"/>
              </a:rPr>
              <a:t>In the above </a:t>
            </a:r>
            <a:r>
              <a:rPr lang="en-US" sz="1943" dirty="0" err="1">
                <a:solidFill>
                  <a:srgbClr val="716862"/>
                </a:solidFill>
                <a:latin typeface="Montserrat"/>
                <a:ea typeface="Montserrat"/>
                <a:cs typeface="Montserrat"/>
                <a:sym typeface="Montserrat"/>
              </a:rPr>
              <a:t>isinuous</a:t>
            </a:r>
            <a:r>
              <a:rPr lang="en-US" sz="1943" dirty="0">
                <a:solidFill>
                  <a:srgbClr val="716862"/>
                </a:solidFill>
                <a:latin typeface="Montserrat"/>
                <a:ea typeface="Montserrat"/>
                <a:cs typeface="Montserrat"/>
                <a:sym typeface="Montserrat"/>
              </a:rPr>
              <a:t> with the Mau Forest ecosystem. The side bordering Narok County is almost undisturbed. Farmed area was not extensive as at present times. Most areas that are on farms now were wooded grasslands and open grasslands. The forest healthy was of high density in the year 2000.</a:t>
            </a:r>
          </a:p>
          <a:p>
            <a:pPr algn="l">
              <a:lnSpc>
                <a:spcPts val="2720"/>
              </a:lnSpc>
            </a:pPr>
            <a:endParaRPr lang="en-US" sz="1943" dirty="0">
              <a:solidFill>
                <a:srgbClr val="716862"/>
              </a:solidFill>
              <a:latin typeface="Montserrat"/>
              <a:ea typeface="Montserrat"/>
              <a:cs typeface="Montserrat"/>
              <a:sym typeface="Montserra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28700" y="45029"/>
            <a:ext cx="7320331" cy="10241971"/>
          </a:xfrm>
          <a:custGeom>
            <a:avLst/>
            <a:gdLst/>
            <a:ahLst/>
            <a:cxnLst/>
            <a:rect l="l" t="t" r="r" b="b"/>
            <a:pathLst>
              <a:path w="7320331" h="10241971">
                <a:moveTo>
                  <a:pt x="0" y="0"/>
                </a:moveTo>
                <a:lnTo>
                  <a:pt x="7320331" y="0"/>
                </a:lnTo>
                <a:lnTo>
                  <a:pt x="7320331" y="10241971"/>
                </a:lnTo>
                <a:lnTo>
                  <a:pt x="0" y="10241971"/>
                </a:lnTo>
                <a:lnTo>
                  <a:pt x="0" y="0"/>
                </a:lnTo>
                <a:close/>
              </a:path>
            </a:pathLst>
          </a:custGeom>
          <a:blipFill>
            <a:blip r:embed="rId2"/>
            <a:stretch>
              <a:fillRect t="-269" b="-269"/>
            </a:stretch>
          </a:blipFill>
        </p:spPr>
        <p:txBody>
          <a:bodyPr/>
          <a:lstStyle/>
          <a:p>
            <a:endParaRPr lang="en-US"/>
          </a:p>
        </p:txBody>
      </p:sp>
      <p:sp>
        <p:nvSpPr>
          <p:cNvPr id="3" name="TextBox 3"/>
          <p:cNvSpPr txBox="1"/>
          <p:nvPr/>
        </p:nvSpPr>
        <p:spPr>
          <a:xfrm>
            <a:off x="14660570" y="885825"/>
            <a:ext cx="2598730" cy="934588"/>
          </a:xfrm>
          <a:prstGeom prst="rect">
            <a:avLst/>
          </a:prstGeom>
        </p:spPr>
        <p:txBody>
          <a:bodyPr lIns="0" tIns="0" rIns="0" bIns="0" rtlCol="0" anchor="t">
            <a:spAutoFit/>
          </a:bodyPr>
          <a:lstStyle/>
          <a:p>
            <a:pPr algn="r">
              <a:lnSpc>
                <a:spcPts val="7287"/>
              </a:lnSpc>
            </a:pPr>
            <a:r>
              <a:rPr lang="en-US" sz="5205" spc="-182">
                <a:solidFill>
                  <a:srgbClr val="716862"/>
                </a:solidFill>
                <a:latin typeface="Poppins"/>
                <a:ea typeface="Poppins"/>
                <a:cs typeface="Poppins"/>
                <a:sym typeface="Poppins"/>
              </a:rPr>
              <a:t>1984</a:t>
            </a:r>
          </a:p>
        </p:txBody>
      </p:sp>
      <p:sp>
        <p:nvSpPr>
          <p:cNvPr id="4" name="TextBox 4"/>
          <p:cNvSpPr txBox="1"/>
          <p:nvPr/>
        </p:nvSpPr>
        <p:spPr>
          <a:xfrm>
            <a:off x="11580114" y="1820413"/>
            <a:ext cx="5679186" cy="3727130"/>
          </a:xfrm>
          <a:prstGeom prst="rect">
            <a:avLst/>
          </a:prstGeom>
        </p:spPr>
        <p:txBody>
          <a:bodyPr lIns="0" tIns="0" rIns="0" bIns="0" rtlCol="0" anchor="t">
            <a:spAutoFit/>
          </a:bodyPr>
          <a:lstStyle/>
          <a:p>
            <a:pPr algn="r">
              <a:lnSpc>
                <a:spcPts val="9527"/>
              </a:lnSpc>
            </a:pPr>
            <a:r>
              <a:rPr lang="en-US" sz="8583" b="1" spc="-695">
                <a:solidFill>
                  <a:srgbClr val="716862"/>
                </a:solidFill>
                <a:latin typeface="Poppins Bold"/>
                <a:ea typeface="Poppins Bold"/>
                <a:cs typeface="Poppins Bold"/>
                <a:sym typeface="Poppins Bold"/>
              </a:rPr>
              <a:t>Landcover Landuse Map</a:t>
            </a:r>
          </a:p>
        </p:txBody>
      </p:sp>
      <p:sp>
        <p:nvSpPr>
          <p:cNvPr id="5" name="TextBox 5"/>
          <p:cNvSpPr txBox="1"/>
          <p:nvPr/>
        </p:nvSpPr>
        <p:spPr>
          <a:xfrm>
            <a:off x="10775779" y="6242711"/>
            <a:ext cx="6483521" cy="2741464"/>
          </a:xfrm>
          <a:prstGeom prst="rect">
            <a:avLst/>
          </a:prstGeom>
        </p:spPr>
        <p:txBody>
          <a:bodyPr lIns="0" tIns="0" rIns="0" bIns="0" rtlCol="0" anchor="t">
            <a:spAutoFit/>
          </a:bodyPr>
          <a:lstStyle/>
          <a:p>
            <a:pPr algn="r">
              <a:lnSpc>
                <a:spcPts val="2720"/>
              </a:lnSpc>
            </a:pPr>
            <a:r>
              <a:rPr lang="en-US" sz="1943">
                <a:solidFill>
                  <a:srgbClr val="716862"/>
                </a:solidFill>
                <a:latin typeface="Montserrat"/>
                <a:ea typeface="Montserrat"/>
                <a:cs typeface="Montserrat"/>
                <a:sym typeface="Montserrat"/>
              </a:rPr>
              <a:t>From the historical data and indigenous knowledge, in the year 1984, the area was not inhabited. </a:t>
            </a:r>
          </a:p>
          <a:p>
            <a:pPr algn="r">
              <a:lnSpc>
                <a:spcPts val="2720"/>
              </a:lnSpc>
            </a:pPr>
            <a:endParaRPr lang="en-US" sz="1943">
              <a:solidFill>
                <a:srgbClr val="716862"/>
              </a:solidFill>
              <a:latin typeface="Montserrat"/>
              <a:ea typeface="Montserrat"/>
              <a:cs typeface="Montserrat"/>
              <a:sym typeface="Montserrat"/>
            </a:endParaRPr>
          </a:p>
          <a:p>
            <a:pPr algn="r">
              <a:lnSpc>
                <a:spcPts val="2720"/>
              </a:lnSpc>
            </a:pPr>
            <a:r>
              <a:rPr lang="en-US" sz="1943">
                <a:solidFill>
                  <a:srgbClr val="716862"/>
                </a:solidFill>
                <a:latin typeface="Montserrat"/>
                <a:ea typeface="Montserrat"/>
                <a:cs typeface="Montserrat"/>
                <a:sym typeface="Montserrat"/>
              </a:rPr>
              <a:t>The population was very small and sparse. The farming activity was very minimal. The forest area not disturbed at all. The wooded grassland was also thriving in that year.</a:t>
            </a:r>
          </a:p>
          <a:p>
            <a:pPr algn="r">
              <a:lnSpc>
                <a:spcPts val="2720"/>
              </a:lnSpc>
            </a:pPr>
            <a:endParaRPr lang="en-US" sz="1943">
              <a:solidFill>
                <a:srgbClr val="716862"/>
              </a:solidFill>
              <a:latin typeface="Montserrat"/>
              <a:ea typeface="Montserrat"/>
              <a:cs typeface="Montserrat"/>
              <a:sym typeface="Montserra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rcRect t="242" b="242"/>
          <a:stretch>
            <a:fillRect/>
          </a:stretch>
        </p:blipFill>
        <p:spPr>
          <a:xfrm>
            <a:off x="8942616" y="19489"/>
            <a:ext cx="8316684" cy="10267511"/>
          </a:xfrm>
          <a:prstGeom prst="rect">
            <a:avLst/>
          </a:prstGeom>
        </p:spPr>
      </p:pic>
      <p:sp>
        <p:nvSpPr>
          <p:cNvPr id="3" name="TextBox 3"/>
          <p:cNvSpPr txBox="1"/>
          <p:nvPr/>
        </p:nvSpPr>
        <p:spPr>
          <a:xfrm>
            <a:off x="1028700" y="895350"/>
            <a:ext cx="5489600" cy="850121"/>
          </a:xfrm>
          <a:prstGeom prst="rect">
            <a:avLst/>
          </a:prstGeom>
        </p:spPr>
        <p:txBody>
          <a:bodyPr lIns="0" tIns="0" rIns="0" bIns="0" rtlCol="0" anchor="t">
            <a:spAutoFit/>
          </a:bodyPr>
          <a:lstStyle/>
          <a:p>
            <a:pPr algn="l">
              <a:lnSpc>
                <a:spcPts val="6597"/>
              </a:lnSpc>
            </a:pPr>
            <a:r>
              <a:rPr lang="en-US" sz="4712" spc="-164">
                <a:solidFill>
                  <a:srgbClr val="716862"/>
                </a:solidFill>
                <a:latin typeface="Poppins"/>
                <a:ea typeface="Poppins"/>
                <a:cs typeface="Poppins"/>
                <a:sym typeface="Poppins"/>
              </a:rPr>
              <a:t>1984 - 2000 - 2022</a:t>
            </a:r>
          </a:p>
        </p:txBody>
      </p:sp>
      <p:sp>
        <p:nvSpPr>
          <p:cNvPr id="4" name="TextBox 4"/>
          <p:cNvSpPr txBox="1"/>
          <p:nvPr/>
        </p:nvSpPr>
        <p:spPr>
          <a:xfrm>
            <a:off x="1028700" y="2216269"/>
            <a:ext cx="5679186" cy="3727130"/>
          </a:xfrm>
          <a:prstGeom prst="rect">
            <a:avLst/>
          </a:prstGeom>
        </p:spPr>
        <p:txBody>
          <a:bodyPr lIns="0" tIns="0" rIns="0" bIns="0" rtlCol="0" anchor="t">
            <a:spAutoFit/>
          </a:bodyPr>
          <a:lstStyle/>
          <a:p>
            <a:pPr algn="l">
              <a:lnSpc>
                <a:spcPts val="9527"/>
              </a:lnSpc>
            </a:pPr>
            <a:r>
              <a:rPr lang="en-US" sz="8583" b="1" spc="-695">
                <a:solidFill>
                  <a:srgbClr val="716862"/>
                </a:solidFill>
                <a:latin typeface="Poppins Bold"/>
                <a:ea typeface="Poppins Bold"/>
                <a:cs typeface="Poppins Bold"/>
                <a:sym typeface="Poppins Bold"/>
              </a:rPr>
              <a:t>Landcover Landuse Map</a:t>
            </a:r>
          </a:p>
        </p:txBody>
      </p:sp>
    </p:spTree>
  </p:cSld>
  <p:clrMapOvr>
    <a:masterClrMapping/>
  </p:clrMapOvr>
  <p:timing>
    <p:tnLst>
      <p:par>
        <p:cTn id="1" dur="indefinite" restart="never" nodeType="tmRoot">
          <p:childTnLst>
            <p:video>
              <p:cMediaNode vol="0">
                <p:cTn id="2" fill="hold" display="0">
                  <p:stCondLst>
                    <p:cond delay="indefinite"/>
                  </p:stCondLst>
                </p:cTn>
                <p:tgtEl>
                  <p:spTgt spid="2"/>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660441" y="2801393"/>
            <a:ext cx="12967118" cy="5889233"/>
          </a:xfrm>
          <a:custGeom>
            <a:avLst/>
            <a:gdLst/>
            <a:ahLst/>
            <a:cxnLst/>
            <a:rect l="l" t="t" r="r" b="b"/>
            <a:pathLst>
              <a:path w="12967118" h="5889233">
                <a:moveTo>
                  <a:pt x="0" y="0"/>
                </a:moveTo>
                <a:lnTo>
                  <a:pt x="12967118" y="0"/>
                </a:lnTo>
                <a:lnTo>
                  <a:pt x="12967118" y="5889233"/>
                </a:lnTo>
                <a:lnTo>
                  <a:pt x="0" y="5889233"/>
                </a:lnTo>
                <a:lnTo>
                  <a:pt x="0" y="0"/>
                </a:lnTo>
                <a:close/>
              </a:path>
            </a:pathLst>
          </a:custGeom>
          <a:blipFill>
            <a:blip r:embed="rId2"/>
            <a:stretch>
              <a:fillRect l="-740" t="-2269" r="-740" b="-1040"/>
            </a:stretch>
          </a:blipFill>
        </p:spPr>
        <p:txBody>
          <a:bodyPr/>
          <a:lstStyle/>
          <a:p>
            <a:endParaRPr lang="en-US"/>
          </a:p>
        </p:txBody>
      </p:sp>
      <p:sp>
        <p:nvSpPr>
          <p:cNvPr id="3" name="TextBox 3"/>
          <p:cNvSpPr txBox="1"/>
          <p:nvPr/>
        </p:nvSpPr>
        <p:spPr>
          <a:xfrm>
            <a:off x="3414117" y="1662933"/>
            <a:ext cx="11410206" cy="934588"/>
          </a:xfrm>
          <a:prstGeom prst="rect">
            <a:avLst/>
          </a:prstGeom>
        </p:spPr>
        <p:txBody>
          <a:bodyPr lIns="0" tIns="0" rIns="0" bIns="0" rtlCol="0" anchor="t">
            <a:spAutoFit/>
          </a:bodyPr>
          <a:lstStyle/>
          <a:p>
            <a:pPr algn="l">
              <a:lnSpc>
                <a:spcPts val="7287"/>
              </a:lnSpc>
            </a:pPr>
            <a:r>
              <a:rPr lang="en-US" sz="5205" spc="-182">
                <a:solidFill>
                  <a:srgbClr val="459E71"/>
                </a:solidFill>
                <a:latin typeface="Poppins"/>
                <a:ea typeface="Poppins"/>
                <a:cs typeface="Poppins"/>
                <a:sym typeface="Poppins"/>
              </a:rPr>
              <a:t>Between 1984, 2000, 2010, 2015 &amp; 2022</a:t>
            </a:r>
          </a:p>
        </p:txBody>
      </p:sp>
      <p:sp>
        <p:nvSpPr>
          <p:cNvPr id="4" name="TextBox 4"/>
          <p:cNvSpPr txBox="1"/>
          <p:nvPr/>
        </p:nvSpPr>
        <p:spPr>
          <a:xfrm>
            <a:off x="3123158" y="498028"/>
            <a:ext cx="13031242" cy="1221873"/>
          </a:xfrm>
          <a:prstGeom prst="rect">
            <a:avLst/>
          </a:prstGeom>
        </p:spPr>
        <p:txBody>
          <a:bodyPr wrap="square" lIns="0" tIns="0" rIns="0" bIns="0" rtlCol="0" anchor="t">
            <a:spAutoFit/>
          </a:bodyPr>
          <a:lstStyle/>
          <a:p>
            <a:pPr algn="l">
              <a:lnSpc>
                <a:spcPts val="9527"/>
              </a:lnSpc>
            </a:pPr>
            <a:r>
              <a:rPr lang="en-US" sz="8583" b="1" spc="-695" dirty="0">
                <a:solidFill>
                  <a:srgbClr val="459E71"/>
                </a:solidFill>
                <a:latin typeface="Poppins Bold"/>
                <a:ea typeface="Poppins Bold"/>
                <a:cs typeface="Poppins Bold"/>
                <a:sym typeface="Poppins Bold"/>
              </a:rPr>
              <a:t>Forest Cover Trend Curve</a:t>
            </a:r>
          </a:p>
        </p:txBody>
      </p:sp>
      <p:sp>
        <p:nvSpPr>
          <p:cNvPr id="5" name="TextBox 5"/>
          <p:cNvSpPr txBox="1"/>
          <p:nvPr/>
        </p:nvSpPr>
        <p:spPr>
          <a:xfrm>
            <a:off x="457506" y="8846874"/>
            <a:ext cx="17372987" cy="1369864"/>
          </a:xfrm>
          <a:prstGeom prst="rect">
            <a:avLst/>
          </a:prstGeom>
        </p:spPr>
        <p:txBody>
          <a:bodyPr lIns="0" tIns="0" rIns="0" bIns="0" rtlCol="0" anchor="t">
            <a:spAutoFit/>
          </a:bodyPr>
          <a:lstStyle/>
          <a:p>
            <a:pPr algn="ctr">
              <a:lnSpc>
                <a:spcPts val="2720"/>
              </a:lnSpc>
            </a:pPr>
            <a:r>
              <a:rPr lang="en-US" sz="1943">
                <a:solidFill>
                  <a:srgbClr val="459E71"/>
                </a:solidFill>
                <a:latin typeface="Montserrat"/>
                <a:ea typeface="Montserrat"/>
                <a:cs typeface="Montserrat"/>
                <a:sym typeface="Montserrat"/>
              </a:rPr>
              <a:t>As depicted above and in the time, series maps, the forest was at its highest in 1984, dropped in 2000 all through 2010, the rise started happening in 2010, albeit slow, the forest has been regaining heath. Factors attributed to the 2010 constitution on forest cover increase to realize the 10% tree cover. Also, the positive initiatives employed by Kenya Forest in collaboration with Rhino Arc and the Mpesa Foundation.</a:t>
            </a:r>
          </a:p>
          <a:p>
            <a:pPr algn="ctr">
              <a:lnSpc>
                <a:spcPts val="2720"/>
              </a:lnSpc>
            </a:pPr>
            <a:endParaRPr lang="en-US" sz="1943">
              <a:solidFill>
                <a:srgbClr val="459E71"/>
              </a:solidFill>
              <a:latin typeface="Montserrat"/>
              <a:ea typeface="Montserrat"/>
              <a:cs typeface="Montserrat"/>
              <a:sym typeface="Montserra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053151" y="2747999"/>
            <a:ext cx="12181697" cy="5204310"/>
          </a:xfrm>
          <a:custGeom>
            <a:avLst/>
            <a:gdLst/>
            <a:ahLst/>
            <a:cxnLst/>
            <a:rect l="l" t="t" r="r" b="b"/>
            <a:pathLst>
              <a:path w="12181697" h="5204310">
                <a:moveTo>
                  <a:pt x="0" y="0"/>
                </a:moveTo>
                <a:lnTo>
                  <a:pt x="12181698" y="0"/>
                </a:lnTo>
                <a:lnTo>
                  <a:pt x="12181698" y="5204310"/>
                </a:lnTo>
                <a:lnTo>
                  <a:pt x="0" y="5204310"/>
                </a:lnTo>
                <a:lnTo>
                  <a:pt x="0" y="0"/>
                </a:lnTo>
                <a:close/>
              </a:path>
            </a:pathLst>
          </a:custGeom>
          <a:blipFill>
            <a:blip r:embed="rId2"/>
            <a:stretch>
              <a:fillRect l="-971" t="-2561" r="-789" b="-3044"/>
            </a:stretch>
          </a:blipFill>
        </p:spPr>
        <p:txBody>
          <a:bodyPr/>
          <a:lstStyle/>
          <a:p>
            <a:endParaRPr lang="en-US"/>
          </a:p>
        </p:txBody>
      </p:sp>
      <p:sp>
        <p:nvSpPr>
          <p:cNvPr id="3" name="TextBox 3"/>
          <p:cNvSpPr txBox="1"/>
          <p:nvPr/>
        </p:nvSpPr>
        <p:spPr>
          <a:xfrm>
            <a:off x="3414117" y="1662933"/>
            <a:ext cx="11410206" cy="934588"/>
          </a:xfrm>
          <a:prstGeom prst="rect">
            <a:avLst/>
          </a:prstGeom>
        </p:spPr>
        <p:txBody>
          <a:bodyPr lIns="0" tIns="0" rIns="0" bIns="0" rtlCol="0" anchor="t">
            <a:spAutoFit/>
          </a:bodyPr>
          <a:lstStyle/>
          <a:p>
            <a:pPr algn="l">
              <a:lnSpc>
                <a:spcPts val="7287"/>
              </a:lnSpc>
            </a:pPr>
            <a:r>
              <a:rPr lang="en-US" sz="5205" spc="-182">
                <a:solidFill>
                  <a:srgbClr val="716862"/>
                </a:solidFill>
                <a:latin typeface="Poppins"/>
                <a:ea typeface="Poppins"/>
                <a:cs typeface="Poppins"/>
                <a:sym typeface="Poppins"/>
              </a:rPr>
              <a:t>Between 1984, 2000, 2010, 2015 &amp; 2022</a:t>
            </a:r>
          </a:p>
        </p:txBody>
      </p:sp>
      <p:sp>
        <p:nvSpPr>
          <p:cNvPr id="4" name="TextBox 4"/>
          <p:cNvSpPr txBox="1"/>
          <p:nvPr/>
        </p:nvSpPr>
        <p:spPr>
          <a:xfrm>
            <a:off x="3840360" y="498028"/>
            <a:ext cx="13228439" cy="1221873"/>
          </a:xfrm>
          <a:prstGeom prst="rect">
            <a:avLst/>
          </a:prstGeom>
        </p:spPr>
        <p:txBody>
          <a:bodyPr wrap="square" lIns="0" tIns="0" rIns="0" bIns="0" rtlCol="0" anchor="t">
            <a:spAutoFit/>
          </a:bodyPr>
          <a:lstStyle/>
          <a:p>
            <a:pPr algn="l">
              <a:lnSpc>
                <a:spcPts val="9527"/>
              </a:lnSpc>
            </a:pPr>
            <a:r>
              <a:rPr lang="en-US" sz="8583" b="1" spc="-695" dirty="0">
                <a:solidFill>
                  <a:srgbClr val="716862"/>
                </a:solidFill>
                <a:latin typeface="Poppins Bold"/>
                <a:ea typeface="Poppins Bold"/>
                <a:cs typeface="Poppins Bold"/>
                <a:sym typeface="Poppins Bold"/>
              </a:rPr>
              <a:t>Cropland Trend Curve</a:t>
            </a:r>
          </a:p>
        </p:txBody>
      </p:sp>
      <p:sp>
        <p:nvSpPr>
          <p:cNvPr id="5" name="TextBox 5"/>
          <p:cNvSpPr txBox="1"/>
          <p:nvPr/>
        </p:nvSpPr>
        <p:spPr>
          <a:xfrm>
            <a:off x="457506" y="8378106"/>
            <a:ext cx="17372987" cy="1712764"/>
          </a:xfrm>
          <a:prstGeom prst="rect">
            <a:avLst/>
          </a:prstGeom>
        </p:spPr>
        <p:txBody>
          <a:bodyPr lIns="0" tIns="0" rIns="0" bIns="0" rtlCol="0" anchor="t">
            <a:spAutoFit/>
          </a:bodyPr>
          <a:lstStyle/>
          <a:p>
            <a:pPr algn="ctr">
              <a:lnSpc>
                <a:spcPts val="2720"/>
              </a:lnSpc>
            </a:pPr>
            <a:r>
              <a:rPr lang="en-US" sz="1943">
                <a:solidFill>
                  <a:srgbClr val="716862"/>
                </a:solidFill>
                <a:latin typeface="Montserrat"/>
                <a:ea typeface="Montserrat"/>
                <a:cs typeface="Montserrat"/>
                <a:sym typeface="Montserrat"/>
              </a:rPr>
              <a:t>The reverse of the above forest trends is a true depiction of the croplands. Most of the forestland, wooded grasslands, grasslands have been cleared to give more land for subsistence farming.  In the year 2022 the human activities i.e., farming has highly increased tremendously in the study area. The main one being subsistence farming of maize, potatoes, beans, wheat and pyrethrum in small scale. </a:t>
            </a:r>
          </a:p>
          <a:p>
            <a:pPr algn="ctr">
              <a:lnSpc>
                <a:spcPts val="2720"/>
              </a:lnSpc>
            </a:pPr>
            <a:r>
              <a:rPr lang="en-US" sz="1943">
                <a:solidFill>
                  <a:srgbClr val="716862"/>
                </a:solidFill>
                <a:latin typeface="Montserrat"/>
                <a:ea typeface="Montserrat"/>
                <a:cs typeface="Montserrat"/>
                <a:sym typeface="Montserrat"/>
              </a:rPr>
              <a:t>This has contributed to the clearing of forests, grasslands and some woodlands to give more land for subsistence farming. </a:t>
            </a:r>
          </a:p>
          <a:p>
            <a:pPr algn="ctr">
              <a:lnSpc>
                <a:spcPts val="2720"/>
              </a:lnSpc>
            </a:pPr>
            <a:endParaRPr lang="en-US" sz="1943">
              <a:solidFill>
                <a:srgbClr val="716862"/>
              </a:solidFill>
              <a:latin typeface="Montserrat"/>
              <a:ea typeface="Montserrat"/>
              <a:cs typeface="Montserrat"/>
              <a:sym typeface="Montserrat"/>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33543FBAE38D044A6E2034D24AAD5F6" ma:contentTypeVersion="15" ma:contentTypeDescription="Create a new document." ma:contentTypeScope="" ma:versionID="b4e327c4322e81b36b5b57e9554d28c8">
  <xsd:schema xmlns:xsd="http://www.w3.org/2001/XMLSchema" xmlns:xs="http://www.w3.org/2001/XMLSchema" xmlns:p="http://schemas.microsoft.com/office/2006/metadata/properties" xmlns:ns3="6721709e-ffa0-4f77-ae89-b59392df6179" xmlns:ns4="9d251fed-5dc7-4f93-b24f-51e812bfa3a3" targetNamespace="http://schemas.microsoft.com/office/2006/metadata/properties" ma:root="true" ma:fieldsID="f4c1e152a62b69bd2b2bd173df11ab81" ns3:_="" ns4:_="">
    <xsd:import namespace="6721709e-ffa0-4f77-ae89-b59392df6179"/>
    <xsd:import namespace="9d251fed-5dc7-4f93-b24f-51e812bfa3a3"/>
    <xsd:element name="properties">
      <xsd:complexType>
        <xsd:sequence>
          <xsd:element name="documentManagement">
            <xsd:complexType>
              <xsd:all>
                <xsd:element ref="ns3:MediaServiceMetadata" minOccurs="0"/>
                <xsd:element ref="ns3:MediaServiceFastMetadata" minOccurs="0"/>
                <xsd:element ref="ns3:MediaServiceObjectDetectorVersions" minOccurs="0"/>
                <xsd:element ref="ns3:_activity" minOccurs="0"/>
                <xsd:element ref="ns4:SharedWithUsers" minOccurs="0"/>
                <xsd:element ref="ns4:SharedWithDetails" minOccurs="0"/>
                <xsd:element ref="ns4:SharingHintHash" minOccurs="0"/>
                <xsd:element ref="ns3:MediaServiceSearchProperties" minOccurs="0"/>
                <xsd:element ref="ns3:MediaServiceSystem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721709e-ffa0-4f77-ae89-b59392df617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_activity" ma:index="11" nillable="true" ma:displayName="_activity" ma:hidden="true" ma:internalName="_activity">
      <xsd:simpleType>
        <xsd:restriction base="dms:Note"/>
      </xsd:simpleType>
    </xsd:element>
    <xsd:element name="MediaServiceSearchProperties" ma:index="15" nillable="true" ma:displayName="MediaServiceSearchProperties" ma:hidden="true" ma:internalName="MediaServiceSearchProperties" ma:readOnly="true">
      <xsd:simpleType>
        <xsd:restriction base="dms:Note"/>
      </xsd:simpleType>
    </xsd:element>
    <xsd:element name="MediaServiceSystemTags" ma:index="16" nillable="true" ma:displayName="MediaServiceSystemTags" ma:hidden="true" ma:internalName="MediaServiceSystemTags" ma:readOnly="true">
      <xsd:simpleType>
        <xsd:restriction base="dms:Note"/>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d251fed-5dc7-4f93-b24f-51e812bfa3a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6721709e-ffa0-4f77-ae89-b59392df6179" xsi:nil="true"/>
  </documentManagement>
</p:properties>
</file>

<file path=customXml/itemProps1.xml><?xml version="1.0" encoding="utf-8"?>
<ds:datastoreItem xmlns:ds="http://schemas.openxmlformats.org/officeDocument/2006/customXml" ds:itemID="{D5D56B3A-7492-4236-842F-42A556733F12}">
  <ds:schemaRefs>
    <ds:schemaRef ds:uri="http://schemas.microsoft.com/sharepoint/v3/contenttype/forms"/>
  </ds:schemaRefs>
</ds:datastoreItem>
</file>

<file path=customXml/itemProps2.xml><?xml version="1.0" encoding="utf-8"?>
<ds:datastoreItem xmlns:ds="http://schemas.openxmlformats.org/officeDocument/2006/customXml" ds:itemID="{4C8605A0-331C-403D-8D30-BBEC978FDD3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721709e-ffa0-4f77-ae89-b59392df6179"/>
    <ds:schemaRef ds:uri="9d251fed-5dc7-4f93-b24f-51e812bfa3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40FECC8-3D84-45D7-90BB-7AD8DB4446FC}">
  <ds:schemaRefs>
    <ds:schemaRef ds:uri="http://purl.org/dc/terms/"/>
    <ds:schemaRef ds:uri="http://schemas.microsoft.com/office/2006/metadata/properties"/>
    <ds:schemaRef ds:uri="http://schemas.openxmlformats.org/package/2006/metadata/core-properties"/>
    <ds:schemaRef ds:uri="http://purl.org/dc/dcmitype/"/>
    <ds:schemaRef ds:uri="http://schemas.microsoft.com/office/infopath/2007/PartnerControls"/>
    <ds:schemaRef ds:uri="6721709e-ffa0-4f77-ae89-b59392df6179"/>
    <ds:schemaRef ds:uri="http://schemas.microsoft.com/office/2006/documentManagement/types"/>
    <ds:schemaRef ds:uri="9d251fed-5dc7-4f93-b24f-51e812bfa3a3"/>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4</TotalTime>
  <Words>632</Words>
  <Application>Microsoft Office PowerPoint</Application>
  <PresentationFormat>Custom</PresentationFormat>
  <Paragraphs>37</Paragraphs>
  <Slides>10</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Poppins</vt:lpstr>
      <vt:lpstr>Montserrat</vt:lpstr>
      <vt:lpstr>Arial</vt:lpstr>
      <vt:lpstr>Poppins Bold</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White and Green Modern Agriculture Report Presentation</dc:title>
  <dc:creator>Ana</dc:creator>
  <cp:lastModifiedBy>Ana Costiniu</cp:lastModifiedBy>
  <cp:revision>4</cp:revision>
  <dcterms:created xsi:type="dcterms:W3CDTF">2006-08-16T00:00:00Z</dcterms:created>
  <dcterms:modified xsi:type="dcterms:W3CDTF">2024-09-12T13:58:57Z</dcterms:modified>
  <dc:identifier>DAGQQcmYZZk</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0x010100733543FBAE38D044A6E2034D24AAD5F6</vt:lpwstr>
  </property>
</Properties>
</file>